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 id="2147483748" r:id="rId2"/>
  </p:sldMasterIdLst>
  <p:notesMasterIdLst>
    <p:notesMasterId r:id="rId58"/>
  </p:notesMasterIdLst>
  <p:handoutMasterIdLst>
    <p:handoutMasterId r:id="rId59"/>
  </p:handoutMasterIdLst>
  <p:sldIdLst>
    <p:sldId id="514" r:id="rId3"/>
    <p:sldId id="400" r:id="rId4"/>
    <p:sldId id="403" r:id="rId5"/>
    <p:sldId id="402" r:id="rId6"/>
    <p:sldId id="437" r:id="rId7"/>
    <p:sldId id="436" r:id="rId8"/>
    <p:sldId id="438" r:id="rId9"/>
    <p:sldId id="517" r:id="rId10"/>
    <p:sldId id="501" r:id="rId11"/>
    <p:sldId id="519" r:id="rId12"/>
    <p:sldId id="441" r:id="rId13"/>
    <p:sldId id="442" r:id="rId14"/>
    <p:sldId id="443" r:id="rId15"/>
    <p:sldId id="520" r:id="rId16"/>
    <p:sldId id="451" r:id="rId17"/>
    <p:sldId id="521" r:id="rId18"/>
    <p:sldId id="434" r:id="rId19"/>
    <p:sldId id="452" r:id="rId20"/>
    <p:sldId id="453" r:id="rId21"/>
    <p:sldId id="444" r:id="rId22"/>
    <p:sldId id="454" r:id="rId23"/>
    <p:sldId id="503" r:id="rId24"/>
    <p:sldId id="455" r:id="rId25"/>
    <p:sldId id="448" r:id="rId26"/>
    <p:sldId id="505" r:id="rId27"/>
    <p:sldId id="469" r:id="rId28"/>
    <p:sldId id="458" r:id="rId29"/>
    <p:sldId id="449" r:id="rId30"/>
    <p:sldId id="470" r:id="rId31"/>
    <p:sldId id="513" r:id="rId32"/>
    <p:sldId id="471" r:id="rId33"/>
    <p:sldId id="462" r:id="rId34"/>
    <p:sldId id="459" r:id="rId35"/>
    <p:sldId id="472" r:id="rId36"/>
    <p:sldId id="476" r:id="rId37"/>
    <p:sldId id="478" r:id="rId38"/>
    <p:sldId id="481" r:id="rId39"/>
    <p:sldId id="506" r:id="rId40"/>
    <p:sldId id="482" r:id="rId41"/>
    <p:sldId id="483" r:id="rId42"/>
    <p:sldId id="484" r:id="rId43"/>
    <p:sldId id="485" r:id="rId44"/>
    <p:sldId id="486" r:id="rId45"/>
    <p:sldId id="487" r:id="rId46"/>
    <p:sldId id="488" r:id="rId47"/>
    <p:sldId id="491" r:id="rId48"/>
    <p:sldId id="492" r:id="rId49"/>
    <p:sldId id="493" r:id="rId50"/>
    <p:sldId id="507" r:id="rId51"/>
    <p:sldId id="508" r:id="rId52"/>
    <p:sldId id="509" r:id="rId53"/>
    <p:sldId id="510" r:id="rId54"/>
    <p:sldId id="511" r:id="rId55"/>
    <p:sldId id="515" r:id="rId56"/>
    <p:sldId id="516" r:id="rId5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78" autoAdjust="0"/>
    <p:restoredTop sz="86385" autoAdjust="0"/>
  </p:normalViewPr>
  <p:slideViewPr>
    <p:cSldViewPr>
      <p:cViewPr varScale="1">
        <p:scale>
          <a:sx n="109" d="100"/>
          <a:sy n="109" d="100"/>
        </p:scale>
        <p:origin x="106" y="91"/>
      </p:cViewPr>
      <p:guideLst>
        <p:guide orient="horz" pos="2160"/>
        <p:guide pos="2880"/>
      </p:guideLst>
    </p:cSldViewPr>
  </p:slideViewPr>
  <p:outlineViewPr>
    <p:cViewPr>
      <p:scale>
        <a:sx n="33" d="100"/>
        <a:sy n="33" d="100"/>
      </p:scale>
      <p:origin x="0" y="-2190"/>
    </p:cViewPr>
  </p:outlineViewPr>
  <p:notesTextViewPr>
    <p:cViewPr>
      <p:scale>
        <a:sx n="100" d="100"/>
        <a:sy n="100" d="100"/>
      </p:scale>
      <p:origin x="0" y="0"/>
    </p:cViewPr>
  </p:notesTextViewPr>
  <p:sorterViewPr>
    <p:cViewPr>
      <p:scale>
        <a:sx n="66" d="100"/>
        <a:sy n="66" d="100"/>
      </p:scale>
      <p:origin x="0" y="2184"/>
    </p:cViewPr>
  </p:sorterViewPr>
  <p:notesViewPr>
    <p:cSldViewPr snapToGrid="0" snapToObjects="1">
      <p:cViewPr varScale="1">
        <p:scale>
          <a:sx n="65" d="100"/>
          <a:sy n="65" d="100"/>
        </p:scale>
        <p:origin x="-272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F7CE98CF-36AB-4155-A9E0-D12F645E5B42}" type="datetimeFigureOut">
              <a:rPr lang="en-US"/>
              <a:pPr/>
              <a:t>8/11/2020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E4D5F873-9D76-4D82-AFCB-D3FA10D4BAA9}" type="slidenum">
              <a:rPr lang="en-US"/>
              <a:pPr/>
              <a:t>‹#›</a:t>
            </a:fld>
            <a:endParaRPr lang="en-US"/>
          </a:p>
        </p:txBody>
      </p:sp>
    </p:spTree>
    <p:extLst>
      <p:ext uri="{BB962C8B-B14F-4D97-AF65-F5344CB8AC3E}">
        <p14:creationId xmlns:p14="http://schemas.microsoft.com/office/powerpoint/2010/main" val="17986112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A53CC51D-544E-49CC-B249-40506CFAD745}" type="datetimeFigureOut">
              <a:rPr lang="en-US"/>
              <a:pPr/>
              <a:t>8/11/2020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4FACB783-3158-4480-93AE-BE36E33B07CB}" type="slidenum">
              <a:rPr lang="en-US"/>
              <a:pPr/>
              <a:t>‹#›</a:t>
            </a:fld>
            <a:endParaRPr lang="en-US"/>
          </a:p>
        </p:txBody>
      </p:sp>
    </p:spTree>
    <p:extLst>
      <p:ext uri="{BB962C8B-B14F-4D97-AF65-F5344CB8AC3E}">
        <p14:creationId xmlns:p14="http://schemas.microsoft.com/office/powerpoint/2010/main" val="4055873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1239E0-EDD5-4A50-8153-B84DF6BA7B23}"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42520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Three-way TCP handshake:</a:t>
            </a:r>
          </a:p>
          <a:p>
            <a:r>
              <a:rPr lang="en-US" dirty="0"/>
              <a:t>SYN</a:t>
            </a:r>
            <a:r>
              <a:rPr lang="en-US" baseline="0" dirty="0"/>
              <a:t> -&gt;</a:t>
            </a:r>
          </a:p>
          <a:p>
            <a:r>
              <a:rPr lang="en-US" baseline="0" dirty="0"/>
              <a:t>&lt;- SYN-ACK</a:t>
            </a:r>
          </a:p>
          <a:p>
            <a:r>
              <a:rPr lang="en-US" baseline="0" dirty="0"/>
              <a:t>ACK -&gt;</a:t>
            </a:r>
            <a:endParaRPr lang="en-US" dirty="0"/>
          </a:p>
        </p:txBody>
      </p:sp>
      <p:sp>
        <p:nvSpPr>
          <p:cNvPr id="4" name="Slide Number Placeholder 3"/>
          <p:cNvSpPr>
            <a:spLocks noGrp="1"/>
          </p:cNvSpPr>
          <p:nvPr>
            <p:ph type="sldNum" sz="quarter" idx="10"/>
          </p:nvPr>
        </p:nvSpPr>
        <p:spPr/>
        <p:txBody>
          <a:bodyPr/>
          <a:lstStyle/>
          <a:p>
            <a:fld id="{4FACB783-3158-4480-93AE-BE36E33B07CB}" type="slidenum">
              <a:rPr lang="en-US" smtClean="0"/>
              <a:pPr/>
              <a:t>15</a:t>
            </a:fld>
            <a:endParaRPr lang="en-US"/>
          </a:p>
        </p:txBody>
      </p:sp>
    </p:spTree>
    <p:extLst>
      <p:ext uri="{BB962C8B-B14F-4D97-AF65-F5344CB8AC3E}">
        <p14:creationId xmlns:p14="http://schemas.microsoft.com/office/powerpoint/2010/main" val="32377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Three-way TCP handshake:</a:t>
            </a:r>
          </a:p>
          <a:p>
            <a:r>
              <a:rPr lang="en-US" dirty="0"/>
              <a:t>SYN</a:t>
            </a:r>
            <a:r>
              <a:rPr lang="en-US" baseline="0" dirty="0"/>
              <a:t> -&gt;</a:t>
            </a:r>
          </a:p>
          <a:p>
            <a:r>
              <a:rPr lang="en-US" baseline="0" dirty="0"/>
              <a:t>&lt;- SYN-ACK</a:t>
            </a:r>
          </a:p>
          <a:p>
            <a:r>
              <a:rPr lang="en-US" baseline="0" dirty="0"/>
              <a:t>ACK -&gt;</a:t>
            </a:r>
            <a:endParaRPr lang="en-US" dirty="0"/>
          </a:p>
        </p:txBody>
      </p:sp>
      <p:sp>
        <p:nvSpPr>
          <p:cNvPr id="4" name="Slide Number Placeholder 3"/>
          <p:cNvSpPr>
            <a:spLocks noGrp="1"/>
          </p:cNvSpPr>
          <p:nvPr>
            <p:ph type="sldNum" sz="quarter" idx="10"/>
          </p:nvPr>
        </p:nvSpPr>
        <p:spPr/>
        <p:txBody>
          <a:bodyPr/>
          <a:lstStyle/>
          <a:p>
            <a:fld id="{4FACB783-3158-4480-93AE-BE36E33B07CB}" type="slidenum">
              <a:rPr lang="en-US" smtClean="0"/>
              <a:pPr/>
              <a:t>16</a:t>
            </a:fld>
            <a:endParaRPr lang="en-US"/>
          </a:p>
        </p:txBody>
      </p:sp>
    </p:spTree>
    <p:extLst>
      <p:ext uri="{BB962C8B-B14F-4D97-AF65-F5344CB8AC3E}">
        <p14:creationId xmlns:p14="http://schemas.microsoft.com/office/powerpoint/2010/main" val="518158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802.1X relies on another protocol, Extensible Authentication Protocol (EAP) to govern the specifics</a:t>
            </a:r>
            <a:r>
              <a:rPr lang="en-US" baseline="0" dirty="0"/>
              <a:t> of authentication interactions.</a:t>
            </a:r>
            <a:endParaRPr lang="en-US" dirty="0"/>
          </a:p>
        </p:txBody>
      </p:sp>
      <p:sp>
        <p:nvSpPr>
          <p:cNvPr id="4" name="Slide Number Placeholder 3"/>
          <p:cNvSpPr>
            <a:spLocks noGrp="1"/>
          </p:cNvSpPr>
          <p:nvPr>
            <p:ph type="sldNum" sz="quarter" idx="10"/>
          </p:nvPr>
        </p:nvSpPr>
        <p:spPr/>
        <p:txBody>
          <a:bodyPr/>
          <a:lstStyle/>
          <a:p>
            <a:fld id="{4FACB783-3158-4480-93AE-BE36E33B07CB}" type="slidenum">
              <a:rPr lang="en-US" smtClean="0"/>
              <a:pPr/>
              <a:t>36</a:t>
            </a:fld>
            <a:endParaRPr lang="en-US"/>
          </a:p>
        </p:txBody>
      </p:sp>
    </p:spTree>
    <p:extLst>
      <p:ext uri="{BB962C8B-B14F-4D97-AF65-F5344CB8AC3E}">
        <p14:creationId xmlns:p14="http://schemas.microsoft.com/office/powerpoint/2010/main" val="1290252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core wireless</a:t>
            </a:r>
            <a:r>
              <a:rPr lang="en-US" baseline="0" dirty="0"/>
              <a:t> security protocols only provide protection between the WAP and the wireless client.</a:t>
            </a:r>
            <a:endParaRPr lang="en-US" dirty="0"/>
          </a:p>
        </p:txBody>
      </p:sp>
      <p:sp>
        <p:nvSpPr>
          <p:cNvPr id="4" name="Slide Number Placeholder 3"/>
          <p:cNvSpPr>
            <a:spLocks noGrp="1"/>
          </p:cNvSpPr>
          <p:nvPr>
            <p:ph type="sldNum" sz="quarter" idx="10"/>
          </p:nvPr>
        </p:nvSpPr>
        <p:spPr/>
        <p:txBody>
          <a:bodyPr/>
          <a:lstStyle/>
          <a:p>
            <a:fld id="{4FACB783-3158-4480-93AE-BE36E33B07CB}" type="slidenum">
              <a:rPr lang="en-US" smtClean="0"/>
              <a:pPr/>
              <a:t>45</a:t>
            </a:fld>
            <a:endParaRPr lang="en-US"/>
          </a:p>
        </p:txBody>
      </p:sp>
    </p:spTree>
    <p:extLst>
      <p:ext uri="{BB962C8B-B14F-4D97-AF65-F5344CB8AC3E}">
        <p14:creationId xmlns:p14="http://schemas.microsoft.com/office/powerpoint/2010/main" val="1845100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52525" y="692150"/>
            <a:ext cx="4554538" cy="34163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3971"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480" tIns="44446" rIns="90480" bIns="44446" numCol="1" anchor="t" anchorCtr="0" compatLnSpc="1">
            <a:prstTxWarp prst="textNoShape">
              <a:avLst/>
            </a:prstTxWarp>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2.xml"/><Relationship Id="rId1" Type="http://schemas.openxmlformats.org/officeDocument/2006/relationships/themeOverride" Target="../theme/themeOverride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9"/>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endParaRPr>
          </a:p>
        </p:txBody>
      </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dirty="0"/>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1" name="Date Placeholder 29"/>
          <p:cNvSpPr>
            <a:spLocks noGrp="1"/>
          </p:cNvSpPr>
          <p:nvPr>
            <p:ph type="dt" sz="half" idx="10"/>
          </p:nvPr>
        </p:nvSpPr>
        <p:spPr>
          <a:xfrm>
            <a:off x="3733800" y="6324600"/>
            <a:ext cx="1920875" cy="365125"/>
          </a:xfrm>
          <a:prstGeom prst="rect">
            <a:avLst/>
          </a:prstGeom>
        </p:spPr>
        <p:txBody>
          <a:bodyPr/>
          <a:lstStyle>
            <a:lvl1pPr>
              <a:defRPr>
                <a:solidFill>
                  <a:srgbClr val="FFFFFF"/>
                </a:solidFill>
              </a:defRPr>
            </a:lvl1pPr>
          </a:lstStyle>
          <a:p>
            <a:fld id="{91E90D20-85DF-4F92-BC52-32410F8CB98F}" type="datetime1">
              <a:rPr lang="en-US"/>
              <a:pPr/>
              <a:t>8/11/2020</a:t>
            </a:fld>
            <a:endParaRPr lang="en-US"/>
          </a:p>
        </p:txBody>
      </p:sp>
      <p:sp>
        <p:nvSpPr>
          <p:cNvPr id="15" name="Footer Placeholder 4"/>
          <p:cNvSpPr txBox="1">
            <a:spLocks/>
          </p:cNvSpPr>
          <p:nvPr userDrawn="1"/>
        </p:nvSpPr>
        <p:spPr>
          <a:xfrm>
            <a:off x="6477000" y="6447797"/>
            <a:ext cx="2438400" cy="3810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dirty="0">
                <a:solidFill>
                  <a:srgbClr val="000000"/>
                </a:solidFill>
                <a:effectLst>
                  <a:outerShdw blurRad="38100" dist="38100" dir="2700000" algn="tl">
                    <a:srgbClr val="C0C0C0"/>
                  </a:outerShdw>
                </a:effectLst>
                <a:latin typeface="Tahoma" charset="0"/>
                <a:cs typeface="Arial" charset="0"/>
              </a:rPr>
              <a:t>Copyright © 2015 Pearson Education, Inc.</a:t>
            </a:r>
            <a:endParaRPr lang="en-US" sz="900" b="1" dirty="0">
              <a:solidFill>
                <a:schemeClr val="tx2"/>
              </a:solidFill>
              <a:effectLst>
                <a:outerShdw blurRad="31750" dist="25400" dir="5400000" algn="tl" rotWithShape="0">
                  <a:srgbClr val="000000">
                    <a:alpha val="25000"/>
                  </a:srgbClr>
                </a:outerShdw>
              </a:effectLst>
              <a:ea typeface="+mj-ea"/>
              <a:cs typeface="Lucida Sans Unicode" pitchFamily="34" charset="0"/>
            </a:endParaRPr>
          </a:p>
        </p:txBody>
      </p:sp>
      <p:sp>
        <p:nvSpPr>
          <p:cNvPr id="1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a:t>
            </a:fld>
            <a:endParaRPr lang="en-US" dirty="0"/>
          </a:p>
        </p:txBody>
      </p:sp>
    </p:spTree>
    <p:extLst>
      <p:ext uri="{BB962C8B-B14F-4D97-AF65-F5344CB8AC3E}">
        <p14:creationId xmlns:p14="http://schemas.microsoft.com/office/powerpoint/2010/main" val="103633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a:xfrm>
            <a:off x="6727825" y="6408738"/>
            <a:ext cx="1919288" cy="365125"/>
          </a:xfrm>
          <a:prstGeom prst="rect">
            <a:avLst/>
          </a:prstGeom>
        </p:spPr>
        <p:txBody>
          <a:bodyPr/>
          <a:lstStyle>
            <a:lvl1pPr>
              <a:defRPr/>
            </a:lvl1pPr>
          </a:lstStyle>
          <a:p>
            <a:fld id="{EECEF31E-EDB6-44A2-9E62-4D3952939E9A}" type="datetime1">
              <a:rPr lang="en-US"/>
              <a:pPr/>
              <a:t>8/11/2020</a:t>
            </a:fld>
            <a:endParaRPr lang="en-US"/>
          </a:p>
        </p:txBody>
      </p:sp>
      <p:sp>
        <p:nvSpPr>
          <p:cNvPr id="6" name="Slide Number Placeholder 17"/>
          <p:cNvSpPr>
            <a:spLocks noGrp="1"/>
          </p:cNvSpPr>
          <p:nvPr>
            <p:ph type="sldNum" sz="quarter" idx="12"/>
          </p:nvPr>
        </p:nvSpPr>
        <p:spPr>
          <a:xfrm>
            <a:off x="8647113" y="6408738"/>
            <a:ext cx="366712" cy="365125"/>
          </a:xfrm>
          <a:prstGeom prst="rect">
            <a:avLst/>
          </a:prstGeom>
        </p:spPr>
        <p:txBody>
          <a:bodyPr/>
          <a:lstStyle>
            <a:lvl1pPr>
              <a:defRPr/>
            </a:lvl1pPr>
          </a:lstStyle>
          <a:p>
            <a:fld id="{D8719F2E-AB8D-473B-99EE-DF4BAB1EAF12}" type="slidenum">
              <a:rPr lang="en-US"/>
              <a:pPr/>
              <a:t>‹#›</a:t>
            </a:fld>
            <a:endParaRPr lang="en-US"/>
          </a:p>
        </p:txBody>
      </p:sp>
    </p:spTree>
    <p:extLst>
      <p:ext uri="{BB962C8B-B14F-4D97-AF65-F5344CB8AC3E}">
        <p14:creationId xmlns:p14="http://schemas.microsoft.com/office/powerpoint/2010/main" val="2078548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a:xfrm>
            <a:off x="6727825" y="6408738"/>
            <a:ext cx="1919288" cy="365125"/>
          </a:xfrm>
          <a:prstGeom prst="rect">
            <a:avLst/>
          </a:prstGeom>
        </p:spPr>
        <p:txBody>
          <a:bodyPr/>
          <a:lstStyle>
            <a:lvl1pPr>
              <a:defRPr/>
            </a:lvl1pPr>
          </a:lstStyle>
          <a:p>
            <a:fld id="{07900035-A46E-494B-BEF5-26B6CE07A707}" type="datetime1">
              <a:rPr lang="en-US"/>
              <a:pPr/>
              <a:t>8/11/2020</a:t>
            </a:fld>
            <a:endParaRPr lang="en-US"/>
          </a:p>
        </p:txBody>
      </p:sp>
      <p:sp>
        <p:nvSpPr>
          <p:cNvPr id="6" name="Slide Number Placeholder 17"/>
          <p:cNvSpPr>
            <a:spLocks noGrp="1"/>
          </p:cNvSpPr>
          <p:nvPr>
            <p:ph type="sldNum" sz="quarter" idx="12"/>
          </p:nvPr>
        </p:nvSpPr>
        <p:spPr>
          <a:xfrm>
            <a:off x="8647113" y="6408738"/>
            <a:ext cx="366712" cy="365125"/>
          </a:xfrm>
          <a:prstGeom prst="rect">
            <a:avLst/>
          </a:prstGeom>
        </p:spPr>
        <p:txBody>
          <a:bodyPr/>
          <a:lstStyle>
            <a:lvl1pPr>
              <a:defRPr/>
            </a:lvl1pPr>
          </a:lstStyle>
          <a:p>
            <a:fld id="{E8F802DB-E170-41AE-8884-802F51DD1EB0}" type="slidenum">
              <a:rPr lang="en-US"/>
              <a:pPr/>
              <a:t>‹#›</a:t>
            </a:fld>
            <a:endParaRPr lang="en-US"/>
          </a:p>
        </p:txBody>
      </p:sp>
    </p:spTree>
    <p:extLst>
      <p:ext uri="{BB962C8B-B14F-4D97-AF65-F5344CB8AC3E}">
        <p14:creationId xmlns:p14="http://schemas.microsoft.com/office/powerpoint/2010/main" val="2231463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9"/>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latin typeface="Lucida Sans Unicode"/>
            </a:endParaRPr>
          </a:p>
        </p:txBody>
      </p:sp>
      <p:grpSp>
        <p:nvGrpSpPr>
          <p:cNvPr id="5" name="Group 15"/>
          <p:cNvGrpSpPr>
            <a:grpSpLocks/>
          </p:cNvGrpSpPr>
          <p:nvPr/>
        </p:nvGrpSpPr>
        <p:grpSpPr bwMode="auto">
          <a:xfrm>
            <a:off x="-3175" y="4953000"/>
            <a:ext cx="9147175" cy="1911350"/>
            <a:chOff x="-3765" y="4832896"/>
            <a:chExt cx="9147765" cy="2032192"/>
          </a:xfrm>
        </p:grpSpPr>
        <p:sp>
          <p:nvSpPr>
            <p:cNvPr id="6" name="Freeform 6"/>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dirty="0">
                <a:solidFill>
                  <a:prstClr val="black"/>
                </a:solidFill>
                <a:latin typeface="Lucida Sans Unicode"/>
              </a:endParaRPr>
            </a:p>
          </p:txBody>
        </p:sp>
        <p:sp>
          <p:nvSpPr>
            <p:cNvPr id="7" name="Freeform 7"/>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dirty="0">
                <a:solidFill>
                  <a:prstClr val="black"/>
                </a:solidFill>
                <a:latin typeface="Lucida Sans Unicode"/>
              </a:endParaRPr>
            </a:p>
          </p:txBody>
        </p:sp>
        <p:sp>
          <p:nvSpPr>
            <p:cNvPr id="8"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0"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1" name="Date Placeholder 29"/>
          <p:cNvSpPr>
            <a:spLocks noGrp="1"/>
          </p:cNvSpPr>
          <p:nvPr>
            <p:ph type="dt" sz="half" idx="10"/>
          </p:nvPr>
        </p:nvSpPr>
        <p:spPr>
          <a:xfrm>
            <a:off x="3733800" y="6324600"/>
            <a:ext cx="1920875" cy="365125"/>
          </a:xfrm>
          <a:prstGeom prst="rect">
            <a:avLst/>
          </a:prstGeom>
        </p:spPr>
        <p:txBody>
          <a:bodyPr/>
          <a:lstStyle>
            <a:lvl1pPr>
              <a:defRPr>
                <a:solidFill>
                  <a:srgbClr val="FFFFFF"/>
                </a:solidFill>
              </a:defRPr>
            </a:lvl1pPr>
          </a:lstStyle>
          <a:p>
            <a:fld id="{0836950D-3372-43AC-9FC6-D8353924E6FD}" type="datetime1">
              <a:rPr lang="en-US"/>
              <a:pPr/>
              <a:t>8/11/2020</a:t>
            </a:fld>
            <a:endParaRPr lang="en-US"/>
          </a:p>
        </p:txBody>
      </p:sp>
      <p:sp>
        <p:nvSpPr>
          <p:cNvPr id="13" name="Slide Number Placeholder 26"/>
          <p:cNvSpPr>
            <a:spLocks noGrp="1"/>
          </p:cNvSpPr>
          <p:nvPr>
            <p:ph type="sldNum" sz="quarter" idx="12"/>
          </p:nvPr>
        </p:nvSpPr>
        <p:spPr>
          <a:xfrm>
            <a:off x="7848600" y="6096000"/>
            <a:ext cx="898525" cy="365125"/>
          </a:xfrm>
          <a:prstGeom prst="rect">
            <a:avLst/>
          </a:prstGeom>
        </p:spPr>
        <p:txBody>
          <a:bodyPr/>
          <a:lstStyle>
            <a:lvl1pPr>
              <a:defRPr sz="2400">
                <a:solidFill>
                  <a:srgbClr val="FFFFFF"/>
                </a:solidFill>
              </a:defRPr>
            </a:lvl1pPr>
          </a:lstStyle>
          <a:p>
            <a:fld id="{176997E9-4139-4B4A-8DB6-68F95130E7A2}" type="slidenum">
              <a:rPr lang="en-US"/>
              <a:pPr/>
              <a:t>‹#›</a:t>
            </a:fld>
            <a:endParaRPr lang="en-US"/>
          </a:p>
        </p:txBody>
      </p:sp>
    </p:spTree>
    <p:extLst>
      <p:ext uri="{BB962C8B-B14F-4D97-AF65-F5344CB8AC3E}">
        <p14:creationId xmlns:p14="http://schemas.microsoft.com/office/powerpoint/2010/main" val="1288362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1800"/>
              </a:spcBef>
              <a:defRPr/>
            </a:lvl1pPr>
            <a:lvl2pPr>
              <a:spcBef>
                <a:spcPts val="1200"/>
              </a:spcBef>
              <a:defRPr/>
            </a:lvl2pPr>
            <a:lvl3pPr>
              <a:spcBef>
                <a:spcPts val="600"/>
              </a:spcBef>
              <a:defRPr sz="2300"/>
            </a:lvl3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p:txBody>
          <a:bodyPr rtlCol="0"/>
          <a:lstStyle/>
          <a:p>
            <a:r>
              <a:rPr lang="en-US" dirty="0"/>
              <a:t>Click to edit Master title style</a:t>
            </a:r>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a:t>
            </a:fld>
            <a:endParaRPr lang="en-US" dirty="0"/>
          </a:p>
        </p:txBody>
      </p:sp>
    </p:spTree>
    <p:extLst>
      <p:ext uri="{BB962C8B-B14F-4D97-AF65-F5344CB8AC3E}">
        <p14:creationId xmlns:p14="http://schemas.microsoft.com/office/powerpoint/2010/main" val="3462818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Chevron 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Lucida Sans Unicode"/>
            </a:endParaRPr>
          </a:p>
        </p:txBody>
      </p:sp>
      <p:sp>
        <p:nvSpPr>
          <p:cNvPr id="5" name="Chevron 7"/>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Lucida Sans Unicode"/>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a:t>Click to edit Master title style</a:t>
            </a:r>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8"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a:t>
            </a:fld>
            <a:endParaRPr lang="en-US" dirty="0"/>
          </a:p>
        </p:txBody>
      </p:sp>
    </p:spTree>
    <p:extLst>
      <p:ext uri="{BB962C8B-B14F-4D97-AF65-F5344CB8AC3E}">
        <p14:creationId xmlns:p14="http://schemas.microsoft.com/office/powerpoint/2010/main" val="16351058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5" name="Date Placeholder 4"/>
          <p:cNvSpPr>
            <a:spLocks noGrp="1"/>
          </p:cNvSpPr>
          <p:nvPr>
            <p:ph type="dt" sz="half" idx="10"/>
          </p:nvPr>
        </p:nvSpPr>
        <p:spPr>
          <a:xfrm>
            <a:off x="6727825" y="6408738"/>
            <a:ext cx="1919288" cy="365125"/>
          </a:xfrm>
          <a:prstGeom prst="rect">
            <a:avLst/>
          </a:prstGeom>
        </p:spPr>
        <p:txBody>
          <a:bodyPr/>
          <a:lstStyle>
            <a:lvl1pPr>
              <a:defRPr/>
            </a:lvl1pPr>
          </a:lstStyle>
          <a:p>
            <a:endParaRPr lang="en-US">
              <a:solidFill>
                <a:prstClr val="white"/>
              </a:solidFill>
            </a:endParaRPr>
          </a:p>
        </p:txBody>
      </p:sp>
      <p:sp>
        <p:nvSpPr>
          <p:cNvPr id="7" name="Slide Number Placeholder 6"/>
          <p:cNvSpPr>
            <a:spLocks noGrp="1"/>
          </p:cNvSpPr>
          <p:nvPr>
            <p:ph type="sldNum" sz="quarter" idx="12"/>
          </p:nvPr>
        </p:nvSpPr>
        <p:spPr>
          <a:xfrm>
            <a:off x="8647113" y="6408738"/>
            <a:ext cx="366712" cy="365125"/>
          </a:xfrm>
          <a:prstGeom prst="rect">
            <a:avLst/>
          </a:prstGeom>
        </p:spPr>
        <p:txBody>
          <a:bodyPr/>
          <a:lstStyle>
            <a:lvl1pPr>
              <a:defRPr/>
            </a:lvl1pPr>
          </a:lstStyle>
          <a:p>
            <a:fld id="{4B399BD1-19F6-4595-947B-6AB846A19018}" type="slidenum">
              <a:rPr lang="en-US">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75461939"/>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727825" y="6408738"/>
            <a:ext cx="1919288" cy="365125"/>
          </a:xfrm>
          <a:prstGeom prst="rect">
            <a:avLst/>
          </a:prstGeom>
        </p:spPr>
        <p:txBody>
          <a:bodyPr/>
          <a:lstStyle>
            <a:lvl1pPr>
              <a:defRPr/>
            </a:lvl1pPr>
          </a:lstStyle>
          <a:p>
            <a:fld id="{6A7FA68F-FADF-4FD0-BD12-E50311C068D5}" type="datetime1">
              <a:rPr lang="en-US">
                <a:solidFill>
                  <a:prstClr val="black"/>
                </a:solidFill>
              </a:rPr>
              <a:pPr/>
              <a:t>8/11/2020</a:t>
            </a:fld>
            <a:endParaRPr lang="en-US">
              <a:solidFill>
                <a:prstClr val="black"/>
              </a:solidFill>
            </a:endParaRPr>
          </a:p>
        </p:txBody>
      </p:sp>
      <p:sp>
        <p:nvSpPr>
          <p:cNvPr id="9" name="Slide Number Placeholder 8"/>
          <p:cNvSpPr>
            <a:spLocks noGrp="1"/>
          </p:cNvSpPr>
          <p:nvPr>
            <p:ph type="sldNum" sz="quarter" idx="12"/>
          </p:nvPr>
        </p:nvSpPr>
        <p:spPr>
          <a:xfrm>
            <a:off x="8647113" y="6408738"/>
            <a:ext cx="366712" cy="365125"/>
          </a:xfrm>
          <a:prstGeom prst="rect">
            <a:avLst/>
          </a:prstGeom>
        </p:spPr>
        <p:txBody>
          <a:bodyPr/>
          <a:lstStyle>
            <a:lvl1pPr>
              <a:defRPr/>
            </a:lvl1pPr>
          </a:lstStyle>
          <a:p>
            <a:fld id="{A4E8C30B-E377-4081-80F1-E969027E80AD}" type="slidenum">
              <a:rPr lang="en-US">
                <a:solidFill>
                  <a:prstClr val="black"/>
                </a:solidFill>
              </a:rPr>
              <a:pPr/>
              <a:t>‹#›</a:t>
            </a:fld>
            <a:endParaRPr lang="en-US">
              <a:solidFill>
                <a:prstClr val="black"/>
              </a:solidFill>
            </a:endParaRPr>
          </a:p>
        </p:txBody>
      </p:sp>
      <p:sp>
        <p:nvSpPr>
          <p:cNvPr id="10" name="Footer Placeholder 4"/>
          <p:cNvSpPr txBox="1">
            <a:spLocks/>
          </p:cNvSpPr>
          <p:nvPr userDrawn="1"/>
        </p:nvSpPr>
        <p:spPr>
          <a:xfrm>
            <a:off x="6477000" y="6553200"/>
            <a:ext cx="2362200" cy="2286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b="1" dirty="0">
                <a:solidFill>
                  <a:srgbClr val="464646"/>
                </a:solidFill>
                <a:effectLst>
                  <a:outerShdw blurRad="31750" dist="25400" dir="5400000" algn="tl" rotWithShape="0">
                    <a:srgbClr val="000000">
                      <a:alpha val="25000"/>
                    </a:srgbClr>
                  </a:outerShdw>
                </a:effectLst>
                <a:cs typeface="Lucida Sans Unicode" pitchFamily="34" charset="0"/>
              </a:rPr>
              <a:t>Copyright Pearson Prentice-Hall 2014</a:t>
            </a:r>
          </a:p>
        </p:txBody>
      </p:sp>
    </p:spTree>
    <p:extLst>
      <p:ext uri="{BB962C8B-B14F-4D97-AF65-F5344CB8AC3E}">
        <p14:creationId xmlns:p14="http://schemas.microsoft.com/office/powerpoint/2010/main" val="1118254831"/>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3" name="Date Placeholder 2"/>
          <p:cNvSpPr>
            <a:spLocks noGrp="1"/>
          </p:cNvSpPr>
          <p:nvPr>
            <p:ph type="dt" sz="half" idx="10"/>
          </p:nvPr>
        </p:nvSpPr>
        <p:spPr>
          <a:xfrm>
            <a:off x="6727825" y="6408738"/>
            <a:ext cx="1919288" cy="365125"/>
          </a:xfrm>
          <a:prstGeom prst="rect">
            <a:avLst/>
          </a:prstGeom>
        </p:spPr>
        <p:txBody>
          <a:bodyPr/>
          <a:lstStyle>
            <a:lvl1pPr>
              <a:defRPr/>
            </a:lvl1pPr>
          </a:lstStyle>
          <a:p>
            <a:fld id="{DB8C2700-3103-4A0B-BDCD-EC353DE4C942}" type="datetime1">
              <a:rPr lang="en-US">
                <a:solidFill>
                  <a:prstClr val="white"/>
                </a:solidFill>
              </a:rPr>
              <a:pPr/>
              <a:t>8/11/2020</a:t>
            </a:fld>
            <a:endParaRPr lang="en-US">
              <a:solidFill>
                <a:prstClr val="white"/>
              </a:solidFill>
            </a:endParaRPr>
          </a:p>
        </p:txBody>
      </p:sp>
      <p:sp>
        <p:nvSpPr>
          <p:cNvPr id="5" name="Slide Number Placeholder 4"/>
          <p:cNvSpPr>
            <a:spLocks noGrp="1"/>
          </p:cNvSpPr>
          <p:nvPr>
            <p:ph type="sldNum" sz="quarter" idx="12"/>
          </p:nvPr>
        </p:nvSpPr>
        <p:spPr>
          <a:xfrm>
            <a:off x="8647113" y="6408738"/>
            <a:ext cx="366712" cy="365125"/>
          </a:xfrm>
          <a:prstGeom prst="rect">
            <a:avLst/>
          </a:prstGeom>
        </p:spPr>
        <p:txBody>
          <a:bodyPr/>
          <a:lstStyle>
            <a:lvl1pPr>
              <a:defRPr/>
            </a:lvl1pPr>
          </a:lstStyle>
          <a:p>
            <a:fld id="{AE311072-C77E-4AD4-AF40-FCE79456288B}" type="slidenum">
              <a:rPr lang="en-US">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15974930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a:xfrm>
            <a:off x="6727825" y="6408738"/>
            <a:ext cx="1919288" cy="365125"/>
          </a:xfrm>
          <a:prstGeom prst="rect">
            <a:avLst/>
          </a:prstGeom>
        </p:spPr>
        <p:txBody>
          <a:bodyPr/>
          <a:lstStyle>
            <a:lvl1pPr>
              <a:defRPr/>
            </a:lvl1pPr>
          </a:lstStyle>
          <a:p>
            <a:fld id="{188F1CD2-AEB0-4027-8EC5-A6B3BF7F337D}" type="datetime1">
              <a:rPr lang="en-US">
                <a:solidFill>
                  <a:prstClr val="black"/>
                </a:solidFill>
              </a:rPr>
              <a:pPr/>
              <a:t>8/11/2020</a:t>
            </a:fld>
            <a:endParaRPr lang="en-US">
              <a:solidFill>
                <a:prstClr val="black"/>
              </a:solidFill>
            </a:endParaRPr>
          </a:p>
        </p:txBody>
      </p:sp>
      <p:sp>
        <p:nvSpPr>
          <p:cNvPr id="4" name="Slide Number Placeholder 17"/>
          <p:cNvSpPr>
            <a:spLocks noGrp="1"/>
          </p:cNvSpPr>
          <p:nvPr>
            <p:ph type="sldNum" sz="quarter" idx="12"/>
          </p:nvPr>
        </p:nvSpPr>
        <p:spPr>
          <a:xfrm>
            <a:off x="8647113" y="6408738"/>
            <a:ext cx="366712" cy="365125"/>
          </a:xfrm>
          <a:prstGeom prst="rect">
            <a:avLst/>
          </a:prstGeom>
        </p:spPr>
        <p:txBody>
          <a:bodyPr/>
          <a:lstStyle>
            <a:lvl1pPr>
              <a:defRPr/>
            </a:lvl1pPr>
          </a:lstStyle>
          <a:p>
            <a:fld id="{2C9248F2-67A0-4415-B4E0-C230E8B2B6FA}"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42892068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727825" y="6408738"/>
            <a:ext cx="1919288" cy="365125"/>
          </a:xfrm>
          <a:prstGeom prst="rect">
            <a:avLst/>
          </a:prstGeom>
        </p:spPr>
        <p:txBody>
          <a:bodyPr/>
          <a:lstStyle>
            <a:lvl1pPr>
              <a:defRPr/>
            </a:lvl1pPr>
          </a:lstStyle>
          <a:p>
            <a:fld id="{37206108-7795-47C0-884E-2AD68BE743CF}" type="datetime1">
              <a:rPr lang="en-US">
                <a:solidFill>
                  <a:prstClr val="black"/>
                </a:solidFill>
              </a:rPr>
              <a:pPr/>
              <a:t>8/11/2020</a:t>
            </a:fld>
            <a:endParaRPr lang="en-US">
              <a:solidFill>
                <a:prstClr val="black"/>
              </a:solidFill>
            </a:endParaRPr>
          </a:p>
        </p:txBody>
      </p:sp>
      <p:sp>
        <p:nvSpPr>
          <p:cNvPr id="7" name="Slide Number Placeholder 6"/>
          <p:cNvSpPr>
            <a:spLocks noGrp="1"/>
          </p:cNvSpPr>
          <p:nvPr>
            <p:ph type="sldNum" sz="quarter" idx="12"/>
          </p:nvPr>
        </p:nvSpPr>
        <p:spPr>
          <a:xfrm>
            <a:off x="8647113" y="6408738"/>
            <a:ext cx="366712" cy="365125"/>
          </a:xfrm>
          <a:prstGeom prst="rect">
            <a:avLst/>
          </a:prstGeom>
        </p:spPr>
        <p:txBody>
          <a:bodyPr/>
          <a:lstStyle>
            <a:lvl1pPr>
              <a:defRPr/>
            </a:lvl1pPr>
          </a:lstStyle>
          <a:p>
            <a:fld id="{4E80A72C-7467-43E9-A77F-3A6651282100}" type="slidenum">
              <a:rPr lang="en-US">
                <a:solidFill>
                  <a:prstClr val="black"/>
                </a:solidFill>
              </a:rPr>
              <a:pPr/>
              <a:t>‹#›</a:t>
            </a:fld>
            <a:endParaRPr lang="en-US">
              <a:solidFill>
                <a:prstClr val="black"/>
              </a:solidFill>
            </a:endParaRPr>
          </a:p>
        </p:txBody>
      </p:sp>
      <p:sp>
        <p:nvSpPr>
          <p:cNvPr id="8" name="Footer Placeholder 4"/>
          <p:cNvSpPr txBox="1">
            <a:spLocks/>
          </p:cNvSpPr>
          <p:nvPr userDrawn="1"/>
        </p:nvSpPr>
        <p:spPr>
          <a:xfrm>
            <a:off x="6477000" y="6553200"/>
            <a:ext cx="2362200" cy="2286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b="1" dirty="0">
                <a:solidFill>
                  <a:srgbClr val="464646"/>
                </a:solidFill>
                <a:effectLst>
                  <a:outerShdw blurRad="31750" dist="25400" dir="5400000" algn="tl" rotWithShape="0">
                    <a:srgbClr val="000000">
                      <a:alpha val="25000"/>
                    </a:srgbClr>
                  </a:outerShdw>
                </a:effectLst>
                <a:cs typeface="Lucida Sans Unicode" pitchFamily="34" charset="0"/>
              </a:rPr>
              <a:t>Copyright Pearson Prentice-Hall 2014</a:t>
            </a:r>
          </a:p>
        </p:txBody>
      </p:sp>
    </p:spTree>
    <p:extLst>
      <p:ext uri="{BB962C8B-B14F-4D97-AF65-F5344CB8AC3E}">
        <p14:creationId xmlns:p14="http://schemas.microsoft.com/office/powerpoint/2010/main" val="84268422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1800"/>
              </a:spcBef>
              <a:defRPr/>
            </a:lvl1pPr>
            <a:lvl2pPr>
              <a:spcBef>
                <a:spcPts val="1200"/>
              </a:spcBef>
              <a:defRPr/>
            </a:lvl2pPr>
            <a:lvl3pPr>
              <a:spcBef>
                <a:spcPts val="600"/>
              </a:spcBef>
              <a:defRPr sz="2400"/>
            </a:lvl3pPr>
            <a:extLs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p:txBody>
          <a:bodyPr rtlCol="0"/>
          <a:lstStyle>
            <a:lvl1pPr>
              <a:defRPr>
                <a:latin typeface="+mj-lt"/>
                <a:cs typeface="Arial" pitchFamily="34" charset="0"/>
              </a:defRPr>
            </a:lvl1pPr>
            <a:extLst/>
          </a:lstStyle>
          <a:p>
            <a:r>
              <a:rPr lang="en-US" dirty="0"/>
              <a:t>Click to edit Master title style</a:t>
            </a:r>
          </a:p>
        </p:txBody>
      </p:sp>
      <p:sp>
        <p:nvSpPr>
          <p:cNvPr id="5"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a:t>
            </a:fld>
            <a:endParaRPr lang="en-US" dirty="0"/>
          </a:p>
        </p:txBody>
      </p:sp>
    </p:spTree>
    <p:extLst>
      <p:ext uri="{BB962C8B-B14F-4D97-AF65-F5344CB8AC3E}">
        <p14:creationId xmlns:p14="http://schemas.microsoft.com/office/powerpoint/2010/main" val="23797695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5" name="Freeform 7"/>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dirty="0">
              <a:solidFill>
                <a:prstClr val="white"/>
              </a:solidFill>
              <a:latin typeface="Lucida Sans Unicode"/>
            </a:endParaRPr>
          </a:p>
        </p:txBody>
      </p:sp>
      <p:sp>
        <p:nvSpPr>
          <p:cNvPr id="6" name="Freeform 8"/>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dirty="0">
              <a:solidFill>
                <a:prstClr val="white"/>
              </a:solidFill>
              <a:latin typeface="Lucida Sans Unicode"/>
            </a:endParaRPr>
          </a:p>
        </p:txBody>
      </p:sp>
      <p:sp>
        <p:nvSpPr>
          <p:cNvPr id="7" name="Right Triangle 9"/>
          <p:cNvSpPr>
            <a:spLocks/>
          </p:cNvSpPr>
          <p:nvPr/>
        </p:nvSpPr>
        <p:spPr bwMode="auto">
          <a:xfrm>
            <a:off x="-6042" y="5791253"/>
            <a:ext cx="3402314" cy="1080868"/>
          </a:xfrm>
          <a:prstGeom prst="rtTriangle">
            <a:avLst/>
          </a:prstGeom>
          <a:blipFill>
            <a:blip r:embed="rId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8"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11"/>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Lucida Sans Unicode"/>
            </a:endParaRPr>
          </a:p>
        </p:txBody>
      </p:sp>
      <p:sp>
        <p:nvSpPr>
          <p:cNvPr id="10" name="Chevron 12"/>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Lucida Sans Unicode"/>
            </a:endParaRPr>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dirty="0"/>
              <a:t>Click icon to add picture</a:t>
            </a:r>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a:t>Click to edit Master title style</a:t>
            </a:r>
          </a:p>
        </p:txBody>
      </p:sp>
      <p:sp>
        <p:nvSpPr>
          <p:cNvPr id="11" name="Date Placeholder 4"/>
          <p:cNvSpPr>
            <a:spLocks noGrp="1"/>
          </p:cNvSpPr>
          <p:nvPr>
            <p:ph type="dt" sz="half" idx="10"/>
          </p:nvPr>
        </p:nvSpPr>
        <p:spPr>
          <a:xfrm>
            <a:off x="6727825" y="6408738"/>
            <a:ext cx="1919288" cy="365125"/>
          </a:xfrm>
          <a:prstGeom prst="rect">
            <a:avLst/>
          </a:prstGeom>
        </p:spPr>
        <p:txBody>
          <a:bodyPr/>
          <a:lstStyle>
            <a:lvl1pPr>
              <a:defRPr/>
            </a:lvl1pPr>
          </a:lstStyle>
          <a:p>
            <a:endParaRPr lang="en-US">
              <a:solidFill>
                <a:prstClr val="white"/>
              </a:solidFill>
            </a:endParaRPr>
          </a:p>
        </p:txBody>
      </p:sp>
      <p:sp>
        <p:nvSpPr>
          <p:cNvPr id="13" name="Slide Number Placeholder 6"/>
          <p:cNvSpPr>
            <a:spLocks noGrp="1"/>
          </p:cNvSpPr>
          <p:nvPr>
            <p:ph type="sldNum" sz="quarter" idx="12"/>
          </p:nvPr>
        </p:nvSpPr>
        <p:spPr>
          <a:xfrm>
            <a:off x="8647113" y="6408738"/>
            <a:ext cx="366712" cy="365125"/>
          </a:xfrm>
          <a:prstGeom prst="rect">
            <a:avLst/>
          </a:prstGeom>
        </p:spPr>
        <p:txBody>
          <a:bodyPr/>
          <a:lstStyle>
            <a:lvl1pPr>
              <a:defRPr/>
            </a:lvl1pPr>
          </a:lstStyle>
          <a:p>
            <a:fld id="{88333618-C4F8-4BE7-AD9B-D691C933D5CB}" type="slidenum">
              <a:rPr lang="en-US">
                <a:solidFill>
                  <a:prstClr val="white"/>
                </a:solidFill>
              </a:rPr>
              <a:pPr/>
              <a:t>‹#›</a:t>
            </a:fld>
            <a:endParaRPr lang="en-US">
              <a:solidFill>
                <a:prstClr val="white"/>
              </a:solidFill>
            </a:endParaRPr>
          </a:p>
        </p:txBody>
      </p:sp>
      <p:sp>
        <p:nvSpPr>
          <p:cNvPr id="14" name="Footer Placeholder 4"/>
          <p:cNvSpPr txBox="1">
            <a:spLocks/>
          </p:cNvSpPr>
          <p:nvPr userDrawn="1"/>
        </p:nvSpPr>
        <p:spPr>
          <a:xfrm>
            <a:off x="6291044" y="6553200"/>
            <a:ext cx="2362200" cy="2286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b="1" dirty="0">
                <a:solidFill>
                  <a:srgbClr val="DEF5FA"/>
                </a:solidFill>
                <a:effectLst>
                  <a:outerShdw blurRad="31750" dist="25400" dir="5400000" algn="tl" rotWithShape="0">
                    <a:srgbClr val="000000">
                      <a:alpha val="25000"/>
                    </a:srgbClr>
                  </a:outerShdw>
                </a:effectLst>
                <a:cs typeface="Lucida Sans Unicode" pitchFamily="34" charset="0"/>
              </a:rPr>
              <a:t>Copyright Pearson Prentice-Hall 2014</a:t>
            </a:r>
          </a:p>
        </p:txBody>
      </p:sp>
    </p:spTree>
    <p:extLst>
      <p:ext uri="{BB962C8B-B14F-4D97-AF65-F5344CB8AC3E}">
        <p14:creationId xmlns:p14="http://schemas.microsoft.com/office/powerpoint/2010/main" val="2948441856"/>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a:xfrm>
            <a:off x="6727825" y="6408738"/>
            <a:ext cx="1919288" cy="365125"/>
          </a:xfrm>
          <a:prstGeom prst="rect">
            <a:avLst/>
          </a:prstGeom>
        </p:spPr>
        <p:txBody>
          <a:bodyPr/>
          <a:lstStyle>
            <a:lvl1pPr>
              <a:defRPr/>
            </a:lvl1pPr>
          </a:lstStyle>
          <a:p>
            <a:endParaRPr lang="en-US">
              <a:solidFill>
                <a:prstClr val="black"/>
              </a:solidFill>
            </a:endParaRPr>
          </a:p>
        </p:txBody>
      </p:sp>
      <p:sp>
        <p:nvSpPr>
          <p:cNvPr id="6" name="Slide Number Placeholder 17"/>
          <p:cNvSpPr>
            <a:spLocks noGrp="1"/>
          </p:cNvSpPr>
          <p:nvPr>
            <p:ph type="sldNum" sz="quarter" idx="12"/>
          </p:nvPr>
        </p:nvSpPr>
        <p:spPr>
          <a:xfrm>
            <a:off x="8647113" y="6408738"/>
            <a:ext cx="366712" cy="365125"/>
          </a:xfrm>
          <a:prstGeom prst="rect">
            <a:avLst/>
          </a:prstGeom>
        </p:spPr>
        <p:txBody>
          <a:bodyPr/>
          <a:lstStyle>
            <a:lvl1pPr>
              <a:defRPr/>
            </a:lvl1pPr>
          </a:lstStyle>
          <a:p>
            <a:fld id="{4B709F57-E721-4C47-9B5A-A6EC9107FB2E}"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428896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a:xfrm>
            <a:off x="6727825" y="6408738"/>
            <a:ext cx="1919288" cy="365125"/>
          </a:xfrm>
          <a:prstGeom prst="rect">
            <a:avLst/>
          </a:prstGeom>
        </p:spPr>
        <p:txBody>
          <a:bodyPr/>
          <a:lstStyle>
            <a:lvl1pPr>
              <a:defRPr/>
            </a:lvl1pPr>
          </a:lstStyle>
          <a:p>
            <a:endParaRPr lang="en-US" dirty="0">
              <a:solidFill>
                <a:prstClr val="black"/>
              </a:solidFill>
            </a:endParaRPr>
          </a:p>
        </p:txBody>
      </p:sp>
      <p:sp>
        <p:nvSpPr>
          <p:cNvPr id="6" name="Slide Number Placeholder 17"/>
          <p:cNvSpPr>
            <a:spLocks noGrp="1"/>
          </p:cNvSpPr>
          <p:nvPr>
            <p:ph type="sldNum" sz="quarter" idx="12"/>
          </p:nvPr>
        </p:nvSpPr>
        <p:spPr>
          <a:xfrm>
            <a:off x="8647113" y="6408738"/>
            <a:ext cx="366712" cy="365125"/>
          </a:xfrm>
          <a:prstGeom prst="rect">
            <a:avLst/>
          </a:prstGeom>
        </p:spPr>
        <p:txBody>
          <a:bodyPr/>
          <a:lstStyle>
            <a:lvl1pPr>
              <a:defRPr/>
            </a:lvl1pPr>
          </a:lstStyle>
          <a:p>
            <a:fld id="{5842D2B3-9712-4F13-9C81-CDA969807272}"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4240807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Chevron 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5" name="Chevron 7"/>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a:t>Click to edit Master title style</a:t>
            </a:r>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8"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a:t>
            </a:fld>
            <a:endParaRPr lang="en-US" dirty="0"/>
          </a:p>
        </p:txBody>
      </p:sp>
    </p:spTree>
    <p:extLst>
      <p:ext uri="{BB962C8B-B14F-4D97-AF65-F5344CB8AC3E}">
        <p14:creationId xmlns:p14="http://schemas.microsoft.com/office/powerpoint/2010/main" val="43530554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5" name="Date Placeholder 4"/>
          <p:cNvSpPr>
            <a:spLocks noGrp="1"/>
          </p:cNvSpPr>
          <p:nvPr>
            <p:ph type="dt" sz="half" idx="10"/>
          </p:nvPr>
        </p:nvSpPr>
        <p:spPr>
          <a:xfrm>
            <a:off x="6727825" y="6408738"/>
            <a:ext cx="1919288" cy="365125"/>
          </a:xfrm>
          <a:prstGeom prst="rect">
            <a:avLst/>
          </a:prstGeom>
        </p:spPr>
        <p:txBody>
          <a:bodyPr/>
          <a:lstStyle>
            <a:lvl1pPr>
              <a:defRPr/>
            </a:lvl1pPr>
          </a:lstStyle>
          <a:p>
            <a:fld id="{01ADBD5A-1C49-4833-AA29-950F809E0CD2}" type="datetime1">
              <a:rPr lang="en-US"/>
              <a:pPr/>
              <a:t>8/11/2020</a:t>
            </a:fld>
            <a:endParaRPr lang="en-US"/>
          </a:p>
        </p:txBody>
      </p:sp>
      <p:sp>
        <p:nvSpPr>
          <p:cNvPr id="7" name="Slide Number Placeholder 6"/>
          <p:cNvSpPr>
            <a:spLocks noGrp="1"/>
          </p:cNvSpPr>
          <p:nvPr>
            <p:ph type="sldNum" sz="quarter" idx="12"/>
          </p:nvPr>
        </p:nvSpPr>
        <p:spPr>
          <a:xfrm>
            <a:off x="8647113" y="6408738"/>
            <a:ext cx="366712" cy="365125"/>
          </a:xfrm>
          <a:prstGeom prst="rect">
            <a:avLst/>
          </a:prstGeom>
        </p:spPr>
        <p:txBody>
          <a:bodyPr/>
          <a:lstStyle>
            <a:lvl1pPr>
              <a:defRPr/>
            </a:lvl1pPr>
          </a:lstStyle>
          <a:p>
            <a:fld id="{22F1B63D-3EDD-472F-9D71-1EC0B590262F}" type="slidenum">
              <a:rPr lang="en-US"/>
              <a:pPr/>
              <a:t>‹#›</a:t>
            </a:fld>
            <a:endParaRPr lang="en-US"/>
          </a:p>
        </p:txBody>
      </p:sp>
    </p:spTree>
    <p:extLst>
      <p:ext uri="{BB962C8B-B14F-4D97-AF65-F5344CB8AC3E}">
        <p14:creationId xmlns:p14="http://schemas.microsoft.com/office/powerpoint/2010/main" val="1783848282"/>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txBox="1">
            <a:spLocks/>
          </p:cNvSpPr>
          <p:nvPr userDrawn="1"/>
        </p:nvSpPr>
        <p:spPr>
          <a:xfrm>
            <a:off x="152400" y="6324600"/>
            <a:ext cx="914400" cy="381000"/>
          </a:xfrm>
          <a:prstGeom prst="rect">
            <a:avLst/>
          </a:prstGeom>
        </p:spPr>
        <p:txBody>
          <a:bodyPr/>
          <a:lstStyle>
            <a:defPPr>
              <a:defRPr lang="en-US"/>
            </a:defPPr>
            <a:lvl1pPr algn="l" rtl="0" fontAlgn="base">
              <a:spcBef>
                <a:spcPct val="0"/>
              </a:spcBef>
              <a:spcAft>
                <a:spcPct val="0"/>
              </a:spcAft>
              <a:defRPr sz="2000" kern="1200">
                <a:solidFill>
                  <a:schemeClr val="bg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a:t>4-</a:t>
            </a:r>
            <a:fld id="{21BF7EB3-2CE8-4ED7-A796-DCA3887A50B6}" type="slidenum">
              <a:rPr lang="en-US" smtClean="0"/>
              <a:pPr/>
              <a:t>‹#›</a:t>
            </a:fld>
            <a:endParaRPr lang="en-US" dirty="0"/>
          </a:p>
        </p:txBody>
      </p:sp>
      <p:sp>
        <p:nvSpPr>
          <p:cNvPr id="12" name="Footer Placeholder 4"/>
          <p:cNvSpPr txBox="1">
            <a:spLocks/>
          </p:cNvSpPr>
          <p:nvPr userDrawn="1"/>
        </p:nvSpPr>
        <p:spPr>
          <a:xfrm>
            <a:off x="6477000" y="6447797"/>
            <a:ext cx="2438400" cy="3810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dirty="0">
                <a:solidFill>
                  <a:srgbClr val="000000"/>
                </a:solidFill>
                <a:effectLst>
                  <a:outerShdw blurRad="38100" dist="38100" dir="2700000" algn="tl">
                    <a:srgbClr val="C0C0C0"/>
                  </a:outerShdw>
                </a:effectLst>
                <a:latin typeface="Tahoma" charset="0"/>
                <a:cs typeface="Arial" charset="0"/>
              </a:rPr>
              <a:t>Copyright © 2015 Pearson Education, Inc.</a:t>
            </a:r>
            <a:endParaRPr lang="en-US" sz="900" b="1" dirty="0">
              <a:solidFill>
                <a:schemeClr val="tx2"/>
              </a:solidFill>
              <a:effectLst>
                <a:outerShdw blurRad="31750" dist="25400" dir="5400000" algn="tl" rotWithShape="0">
                  <a:srgbClr val="000000">
                    <a:alpha val="25000"/>
                  </a:srgbClr>
                </a:outerShdw>
              </a:effectLst>
              <a:ea typeface="+mj-ea"/>
              <a:cs typeface="Lucida Sans Unicode" pitchFamily="34" charset="0"/>
            </a:endParaRPr>
          </a:p>
        </p:txBody>
      </p:sp>
    </p:spTree>
    <p:extLst>
      <p:ext uri="{BB962C8B-B14F-4D97-AF65-F5344CB8AC3E}">
        <p14:creationId xmlns:p14="http://schemas.microsoft.com/office/powerpoint/2010/main" val="273971826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3" name="Date Placeholder 2"/>
          <p:cNvSpPr>
            <a:spLocks noGrp="1"/>
          </p:cNvSpPr>
          <p:nvPr>
            <p:ph type="dt" sz="half" idx="10"/>
          </p:nvPr>
        </p:nvSpPr>
        <p:spPr>
          <a:xfrm>
            <a:off x="6727825" y="6408738"/>
            <a:ext cx="1919288" cy="365125"/>
          </a:xfrm>
          <a:prstGeom prst="rect">
            <a:avLst/>
          </a:prstGeom>
        </p:spPr>
        <p:txBody>
          <a:bodyPr/>
          <a:lstStyle>
            <a:lvl1pPr>
              <a:defRPr/>
            </a:lvl1pPr>
          </a:lstStyle>
          <a:p>
            <a:fld id="{D6D63752-E8B0-4B61-8D23-7A35F66E5D29}" type="datetime1">
              <a:rPr lang="en-US"/>
              <a:pPr/>
              <a:t>8/11/2020</a:t>
            </a:fld>
            <a:endParaRPr lang="en-US"/>
          </a:p>
        </p:txBody>
      </p:sp>
      <p:sp>
        <p:nvSpPr>
          <p:cNvPr id="5" name="Slide Number Placeholder 4"/>
          <p:cNvSpPr>
            <a:spLocks noGrp="1"/>
          </p:cNvSpPr>
          <p:nvPr>
            <p:ph type="sldNum" sz="quarter" idx="12"/>
          </p:nvPr>
        </p:nvSpPr>
        <p:spPr>
          <a:xfrm>
            <a:off x="8647113" y="6408738"/>
            <a:ext cx="366712" cy="365125"/>
          </a:xfrm>
          <a:prstGeom prst="rect">
            <a:avLst/>
          </a:prstGeom>
        </p:spPr>
        <p:txBody>
          <a:bodyPr/>
          <a:lstStyle>
            <a:lvl1pPr>
              <a:defRPr/>
            </a:lvl1pPr>
          </a:lstStyle>
          <a:p>
            <a:fld id="{93B731EF-6B21-404A-9E9B-9D4B453C8916}" type="slidenum">
              <a:rPr lang="en-US"/>
              <a:pPr/>
              <a:t>‹#›</a:t>
            </a:fld>
            <a:endParaRPr lang="en-US"/>
          </a:p>
        </p:txBody>
      </p:sp>
    </p:spTree>
    <p:extLst>
      <p:ext uri="{BB962C8B-B14F-4D97-AF65-F5344CB8AC3E}">
        <p14:creationId xmlns:p14="http://schemas.microsoft.com/office/powerpoint/2010/main" val="3806991235"/>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a:xfrm>
            <a:off x="6727825" y="6408738"/>
            <a:ext cx="1919288" cy="365125"/>
          </a:xfrm>
          <a:prstGeom prst="rect">
            <a:avLst/>
          </a:prstGeom>
        </p:spPr>
        <p:txBody>
          <a:bodyPr/>
          <a:lstStyle>
            <a:lvl1pPr>
              <a:defRPr/>
            </a:lvl1pPr>
          </a:lstStyle>
          <a:p>
            <a:fld id="{B8DBBE8F-0680-4D28-B355-4D7C1348A744}" type="datetime1">
              <a:rPr lang="en-US"/>
              <a:pPr/>
              <a:t>8/11/2020</a:t>
            </a:fld>
            <a:endParaRPr lang="en-US"/>
          </a:p>
        </p:txBody>
      </p:sp>
      <p:sp>
        <p:nvSpPr>
          <p:cNvPr id="4" name="Slide Number Placeholder 17"/>
          <p:cNvSpPr>
            <a:spLocks noGrp="1"/>
          </p:cNvSpPr>
          <p:nvPr>
            <p:ph type="sldNum" sz="quarter" idx="12"/>
          </p:nvPr>
        </p:nvSpPr>
        <p:spPr>
          <a:xfrm>
            <a:off x="8647113" y="6408738"/>
            <a:ext cx="366712" cy="365125"/>
          </a:xfrm>
          <a:prstGeom prst="rect">
            <a:avLst/>
          </a:prstGeom>
        </p:spPr>
        <p:txBody>
          <a:bodyPr/>
          <a:lstStyle>
            <a:lvl1pPr>
              <a:defRPr/>
            </a:lvl1pPr>
          </a:lstStyle>
          <a:p>
            <a:fld id="{09736DC0-0CDD-487C-8F1B-32F3FC8EC636}" type="slidenum">
              <a:rPr lang="en-US"/>
              <a:pPr/>
              <a:t>‹#›</a:t>
            </a:fld>
            <a:endParaRPr lang="en-US"/>
          </a:p>
        </p:txBody>
      </p:sp>
    </p:spTree>
    <p:extLst>
      <p:ext uri="{BB962C8B-B14F-4D97-AF65-F5344CB8AC3E}">
        <p14:creationId xmlns:p14="http://schemas.microsoft.com/office/powerpoint/2010/main" val="206885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727825" y="6408738"/>
            <a:ext cx="1919288" cy="365125"/>
          </a:xfrm>
          <a:prstGeom prst="rect">
            <a:avLst/>
          </a:prstGeom>
        </p:spPr>
        <p:txBody>
          <a:bodyPr/>
          <a:lstStyle>
            <a:lvl1pPr>
              <a:defRPr/>
            </a:lvl1pPr>
          </a:lstStyle>
          <a:p>
            <a:fld id="{387F2BA8-FB62-48A3-B910-112F0AC63447}" type="datetime1">
              <a:rPr lang="en-US"/>
              <a:pPr/>
              <a:t>8/11/2020</a:t>
            </a:fld>
            <a:endParaRPr lang="en-US"/>
          </a:p>
        </p:txBody>
      </p:sp>
      <p:sp>
        <p:nvSpPr>
          <p:cNvPr id="7" name="Slide Number Placeholder 6"/>
          <p:cNvSpPr>
            <a:spLocks noGrp="1"/>
          </p:cNvSpPr>
          <p:nvPr>
            <p:ph type="sldNum" sz="quarter" idx="12"/>
          </p:nvPr>
        </p:nvSpPr>
        <p:spPr>
          <a:xfrm>
            <a:off x="8647113" y="6408738"/>
            <a:ext cx="366712" cy="365125"/>
          </a:xfrm>
          <a:prstGeom prst="rect">
            <a:avLst/>
          </a:prstGeom>
        </p:spPr>
        <p:txBody>
          <a:bodyPr/>
          <a:lstStyle>
            <a:lvl1pPr>
              <a:defRPr/>
            </a:lvl1pPr>
          </a:lstStyle>
          <a:p>
            <a:fld id="{A4386F89-6DF9-459D-8E6F-0F17E34F35FE}" type="slidenum">
              <a:rPr lang="en-US"/>
              <a:pPr/>
              <a:t>‹#›</a:t>
            </a:fld>
            <a:endParaRPr lang="en-US"/>
          </a:p>
        </p:txBody>
      </p:sp>
      <p:sp>
        <p:nvSpPr>
          <p:cNvPr id="8" name="Footer Placeholder 4"/>
          <p:cNvSpPr txBox="1">
            <a:spLocks/>
          </p:cNvSpPr>
          <p:nvPr userDrawn="1"/>
        </p:nvSpPr>
        <p:spPr>
          <a:xfrm>
            <a:off x="6096000" y="6553200"/>
            <a:ext cx="2362200" cy="2286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b="1" dirty="0">
                <a:solidFill>
                  <a:schemeClr val="tx2"/>
                </a:solidFill>
                <a:effectLst>
                  <a:outerShdw blurRad="31750" dist="25400" dir="5400000" algn="tl" rotWithShape="0">
                    <a:srgbClr val="000000">
                      <a:alpha val="25000"/>
                    </a:srgbClr>
                  </a:outerShdw>
                </a:effectLst>
                <a:ea typeface="+mj-ea"/>
                <a:cs typeface="Lucida Sans Unicode" pitchFamily="34" charset="0"/>
              </a:rPr>
              <a:t>Copyright Pearson Prentice-Hall 2014</a:t>
            </a:r>
          </a:p>
        </p:txBody>
      </p:sp>
    </p:spTree>
    <p:extLst>
      <p:ext uri="{BB962C8B-B14F-4D97-AF65-F5344CB8AC3E}">
        <p14:creationId xmlns:p14="http://schemas.microsoft.com/office/powerpoint/2010/main" val="163146559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5" name="Freeform 7"/>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6" name="Freeform 8"/>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7" name="Right Triangle 9"/>
          <p:cNvSpPr>
            <a:spLocks/>
          </p:cNvSpPr>
          <p:nvPr/>
        </p:nvSpPr>
        <p:spPr bwMode="auto">
          <a:xfrm>
            <a:off x="-6042" y="5791253"/>
            <a:ext cx="3402314" cy="1080868"/>
          </a:xfrm>
          <a:prstGeom prst="rtTriangle">
            <a:avLst/>
          </a:prstGeom>
          <a:blipFill>
            <a:blip r:embed="rId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8"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11"/>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10" name="Chevron 12"/>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a:t>Click to edit Master title style</a:t>
            </a:r>
          </a:p>
        </p:txBody>
      </p:sp>
      <p:sp>
        <p:nvSpPr>
          <p:cNvPr id="11" name="Date Placeholder 4"/>
          <p:cNvSpPr>
            <a:spLocks noGrp="1"/>
          </p:cNvSpPr>
          <p:nvPr>
            <p:ph type="dt" sz="half" idx="10"/>
          </p:nvPr>
        </p:nvSpPr>
        <p:spPr>
          <a:xfrm>
            <a:off x="6727825" y="6408738"/>
            <a:ext cx="1919288" cy="365125"/>
          </a:xfrm>
          <a:prstGeom prst="rect">
            <a:avLst/>
          </a:prstGeom>
        </p:spPr>
        <p:txBody>
          <a:bodyPr/>
          <a:lstStyle>
            <a:lvl1pPr>
              <a:defRPr/>
            </a:lvl1pPr>
          </a:lstStyle>
          <a:p>
            <a:fld id="{B27EBAE1-F2A9-4A0C-B0CD-6612E5EA447E}" type="datetime1">
              <a:rPr lang="en-US"/>
              <a:pPr/>
              <a:t>8/11/2020</a:t>
            </a:fld>
            <a:endParaRPr lang="en-US"/>
          </a:p>
        </p:txBody>
      </p:sp>
      <p:sp>
        <p:nvSpPr>
          <p:cNvPr id="13" name="Slide Number Placeholder 6"/>
          <p:cNvSpPr>
            <a:spLocks noGrp="1"/>
          </p:cNvSpPr>
          <p:nvPr>
            <p:ph type="sldNum" sz="quarter" idx="12"/>
          </p:nvPr>
        </p:nvSpPr>
        <p:spPr>
          <a:xfrm>
            <a:off x="8647113" y="6408738"/>
            <a:ext cx="366712" cy="365125"/>
          </a:xfrm>
          <a:prstGeom prst="rect">
            <a:avLst/>
          </a:prstGeom>
        </p:spPr>
        <p:txBody>
          <a:bodyPr/>
          <a:lstStyle>
            <a:lvl1pPr>
              <a:defRPr/>
            </a:lvl1pPr>
          </a:lstStyle>
          <a:p>
            <a:fld id="{338A908A-CACD-46DF-9C50-DBFAD1D1CD10}" type="slidenum">
              <a:rPr lang="en-US"/>
              <a:pPr/>
              <a:t>‹#›</a:t>
            </a:fld>
            <a:endParaRPr lang="en-US"/>
          </a:p>
        </p:txBody>
      </p:sp>
      <p:sp>
        <p:nvSpPr>
          <p:cNvPr id="14" name="Footer Placeholder 4"/>
          <p:cNvSpPr txBox="1">
            <a:spLocks/>
          </p:cNvSpPr>
          <p:nvPr userDrawn="1"/>
        </p:nvSpPr>
        <p:spPr>
          <a:xfrm>
            <a:off x="6096000" y="6553200"/>
            <a:ext cx="2362200" cy="2286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b="1" dirty="0">
                <a:solidFill>
                  <a:schemeClr val="tx2"/>
                </a:solidFill>
                <a:effectLst>
                  <a:outerShdw blurRad="31750" dist="25400" dir="5400000" algn="tl" rotWithShape="0">
                    <a:srgbClr val="000000">
                      <a:alpha val="25000"/>
                    </a:srgbClr>
                  </a:outerShdw>
                </a:effectLst>
                <a:ea typeface="+mj-ea"/>
                <a:cs typeface="Lucida Sans Unicode" pitchFamily="34" charset="0"/>
              </a:rPr>
              <a:t>Copyright Pearson Prentice-Hall 2014</a:t>
            </a:r>
          </a:p>
        </p:txBody>
      </p:sp>
    </p:spTree>
    <p:extLst>
      <p:ext uri="{BB962C8B-B14F-4D97-AF65-F5344CB8AC3E}">
        <p14:creationId xmlns:p14="http://schemas.microsoft.com/office/powerpoint/2010/main" val="3286940772"/>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12" name="Freeform 11"/>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en-US" dirty="0"/>
              <a:t>Click to edit Master title style</a:t>
            </a:r>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Footer Placeholder 4"/>
          <p:cNvSpPr txBox="1">
            <a:spLocks/>
          </p:cNvSpPr>
          <p:nvPr userDrawn="1"/>
        </p:nvSpPr>
        <p:spPr>
          <a:xfrm>
            <a:off x="6477000" y="6447797"/>
            <a:ext cx="2438400" cy="3810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dirty="0">
                <a:solidFill>
                  <a:srgbClr val="000000"/>
                </a:solidFill>
                <a:effectLst>
                  <a:outerShdw blurRad="38100" dist="38100" dir="2700000" algn="tl">
                    <a:srgbClr val="C0C0C0"/>
                  </a:outerShdw>
                </a:effectLst>
                <a:latin typeface="Tahoma" charset="0"/>
                <a:cs typeface="Arial" charset="0"/>
              </a:rPr>
              <a:t>Copyright © 2015 Pearson Education, Inc.</a:t>
            </a:r>
            <a:endParaRPr lang="en-US" sz="900" b="1" dirty="0">
              <a:solidFill>
                <a:schemeClr val="tx2"/>
              </a:solidFill>
              <a:effectLst>
                <a:outerShdw blurRad="31750" dist="25400" dir="5400000" algn="tl" rotWithShape="0">
                  <a:srgbClr val="000000">
                    <a:alpha val="25000"/>
                  </a:srgbClr>
                </a:outerShdw>
              </a:effectLst>
              <a:ea typeface="+mj-ea"/>
              <a:cs typeface="Lucida Sans Unicode" pitchFamily="34" charset="0"/>
            </a:endParaRPr>
          </a:p>
        </p:txBody>
      </p:sp>
      <p:sp>
        <p:nvSpPr>
          <p:cNvPr id="17" name="Slide Number Placeholder 5"/>
          <p:cNvSpPr>
            <a:spLocks noGrp="1"/>
          </p:cNvSpPr>
          <p:nvPr>
            <p:ph type="sldNum" sz="quarter" idx="4"/>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hf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dirty="0">
              <a:solidFill>
                <a:prstClr val="black"/>
              </a:solidFill>
              <a:latin typeface="Lucida Sans Unicode"/>
            </a:endParaRPr>
          </a:p>
        </p:txBody>
      </p:sp>
      <p:sp>
        <p:nvSpPr>
          <p:cNvPr id="12" name="Freeform 11"/>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dirty="0">
              <a:solidFill>
                <a:prstClr val="black"/>
              </a:solidFill>
              <a:latin typeface="Lucida Sans Unicode"/>
            </a:endParaRPr>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en-US"/>
              <a:t>Click to edit Master title style</a:t>
            </a:r>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p:cNvSpPr txBox="1">
            <a:spLocks/>
          </p:cNvSpPr>
          <p:nvPr userDrawn="1"/>
        </p:nvSpPr>
        <p:spPr>
          <a:xfrm>
            <a:off x="6477000" y="6447797"/>
            <a:ext cx="2438400" cy="3810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dirty="0">
                <a:solidFill>
                  <a:srgbClr val="000000"/>
                </a:solidFill>
                <a:effectLst>
                  <a:outerShdw blurRad="38100" dist="38100" dir="2700000" algn="tl">
                    <a:srgbClr val="C0C0C0"/>
                  </a:outerShdw>
                </a:effectLst>
                <a:latin typeface="Tahoma" charset="0"/>
                <a:cs typeface="Arial" charset="0"/>
              </a:rPr>
              <a:t>Copyright © 2015 Pearson Education, Inc.</a:t>
            </a:r>
            <a:endParaRPr lang="en-US" sz="900" b="1" dirty="0">
              <a:solidFill>
                <a:srgbClr val="464646"/>
              </a:solidFill>
              <a:effectLst>
                <a:outerShdw blurRad="31750" dist="25400" dir="5400000" algn="tl" rotWithShape="0">
                  <a:srgbClr val="000000">
                    <a:alpha val="25000"/>
                  </a:srgbClr>
                </a:outerShdw>
              </a:effectLst>
              <a:cs typeface="Lucida Sans Unicode" pitchFamily="34" charset="0"/>
            </a:endParaRPr>
          </a:p>
        </p:txBody>
      </p:sp>
      <p:sp>
        <p:nvSpPr>
          <p:cNvPr id="10" name="Slide Number Placeholder 5"/>
          <p:cNvSpPr>
            <a:spLocks noGrp="1"/>
          </p:cNvSpPr>
          <p:nvPr>
            <p:ph type="sldNum" sz="quarter" idx="4"/>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cnn.com/2014/10/03/travel/marriott-fcc-wi-fi-fine/index.html"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cid:3287383400_2177562"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p:cNvSpPr>
            <a:spLocks noGrp="1"/>
          </p:cNvSpPr>
          <p:nvPr>
            <p:ph idx="1"/>
          </p:nvPr>
        </p:nvSpPr>
        <p:spPr>
          <a:xfrm>
            <a:off x="609600" y="1447800"/>
            <a:ext cx="8229600" cy="4525962"/>
          </a:xfrm>
          <a:prstGeom prst="round2DiagRect">
            <a:avLst/>
          </a:prstGeom>
          <a:solidFill>
            <a:schemeClr val="bg1">
              <a:alpha val="90000"/>
            </a:schemeClr>
          </a:solidFill>
          <a:ln>
            <a:miter lim="800000"/>
            <a:headEnd/>
            <a:tailEnd/>
          </a:ln>
        </p:spPr>
        <p:txBody>
          <a:bodyPr rtlCol="0" anchor="ctr">
            <a:normAutofit/>
          </a:bodyPr>
          <a:lstStyle/>
          <a:p>
            <a:pPr algn="r" fontAlgn="auto">
              <a:spcBef>
                <a:spcPct val="0"/>
              </a:spcBef>
              <a:spcAft>
                <a:spcPts val="0"/>
              </a:spcAft>
              <a:buFont typeface="Arial" pitchFamily="34" charset="0"/>
              <a:buNone/>
              <a:defRPr/>
            </a:pPr>
            <a:r>
              <a:rPr lang="en-US" b="1" dirty="0">
                <a:solidFill>
                  <a:schemeClr val="tx2"/>
                </a:solidFill>
                <a:effectLst>
                  <a:outerShdw blurRad="31750" dist="25400" dir="5400000" algn="tl" rotWithShape="0">
                    <a:srgbClr val="000000">
                      <a:alpha val="25000"/>
                    </a:srgbClr>
                  </a:outerShdw>
                </a:effectLst>
                <a:ea typeface="+mj-ea"/>
                <a:cs typeface="Lucida Sans Unicode" pitchFamily="34" charset="0"/>
              </a:rPr>
              <a:t>  Chapter 4</a:t>
            </a:r>
          </a:p>
        </p:txBody>
      </p:sp>
      <p:sp>
        <p:nvSpPr>
          <p:cNvPr id="7" name="Title 1"/>
          <p:cNvSpPr>
            <a:spLocks noGrp="1"/>
          </p:cNvSpPr>
          <p:nvPr>
            <p:ph type="title"/>
          </p:nvPr>
        </p:nvSpPr>
        <p:spPr>
          <a:xfrm>
            <a:off x="381000" y="2286000"/>
            <a:ext cx="8229600" cy="1143000"/>
          </a:xfrm>
          <a:prstGeom prst="round2DiagRect">
            <a:avLst/>
          </a:prstGeom>
          <a:solidFill>
            <a:schemeClr val="bg1">
              <a:alpha val="90000"/>
            </a:schemeClr>
          </a:solidFill>
        </p:spPr>
        <p:txBody>
          <a:bodyPr rtlCol="0"/>
          <a:lstStyle/>
          <a:p>
            <a:pPr algn="r" fontAlgn="auto">
              <a:spcAft>
                <a:spcPts val="0"/>
              </a:spcAft>
              <a:defRPr/>
            </a:pPr>
            <a:r>
              <a:rPr lang="en-US" sz="4800" dirty="0">
                <a:cs typeface="Lucida Sans Unicode" pitchFamily="34" charset="0"/>
              </a:rPr>
              <a:t>Security Networks</a:t>
            </a:r>
          </a:p>
        </p:txBody>
      </p:sp>
      <p:sp>
        <p:nvSpPr>
          <p:cNvPr id="12" name="Title 1"/>
          <p:cNvSpPr txBox="1">
            <a:spLocks/>
          </p:cNvSpPr>
          <p:nvPr/>
        </p:nvSpPr>
        <p:spPr>
          <a:xfrm>
            <a:off x="152400" y="381000"/>
            <a:ext cx="8686800" cy="1143000"/>
          </a:xfrm>
          <a:prstGeom prst="round2DiagRect">
            <a:avLst/>
          </a:prstGeom>
          <a:solidFill>
            <a:schemeClr val="bg1">
              <a:alpha val="90000"/>
            </a:schemeClr>
          </a:solidFill>
        </p:spPr>
        <p:txBody>
          <a:bodyPr vert="horz" rtlCol="0"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fontAlgn="auto">
              <a:spcAft>
                <a:spcPts val="0"/>
              </a:spcAft>
              <a:defRPr/>
            </a:pPr>
            <a:r>
              <a:rPr lang="en-US" sz="3200" dirty="0">
                <a:solidFill>
                  <a:srgbClr val="464646"/>
                </a:solidFill>
                <a:latin typeface="Lucida Sans Unicode"/>
                <a:cs typeface="Lucida Sans Unicode" pitchFamily="34" charset="0"/>
              </a:rPr>
              <a:t>Corporate Computer Security, 4</a:t>
            </a:r>
            <a:r>
              <a:rPr lang="en-US" sz="3200" baseline="30000" dirty="0">
                <a:solidFill>
                  <a:srgbClr val="464646"/>
                </a:solidFill>
                <a:latin typeface="Lucida Sans Unicode"/>
                <a:cs typeface="Lucida Sans Unicode" pitchFamily="34" charset="0"/>
              </a:rPr>
              <a:t>th</a:t>
            </a:r>
            <a:r>
              <a:rPr lang="en-US" sz="3200" dirty="0">
                <a:solidFill>
                  <a:srgbClr val="464646"/>
                </a:solidFill>
                <a:latin typeface="Lucida Sans Unicode"/>
                <a:cs typeface="Lucida Sans Unicode" pitchFamily="34" charset="0"/>
              </a:rPr>
              <a:t> Edition </a:t>
            </a:r>
          </a:p>
          <a:p>
            <a:pPr algn="ctr" fontAlgn="auto">
              <a:spcAft>
                <a:spcPts val="0"/>
              </a:spcAft>
              <a:defRPr/>
            </a:pPr>
            <a:r>
              <a:rPr lang="en-US" sz="2800" dirty="0">
                <a:solidFill>
                  <a:srgbClr val="464646"/>
                </a:solidFill>
                <a:latin typeface="Lucida Sans Unicode"/>
                <a:cs typeface="Lucida Sans Unicode" pitchFamily="34" charset="0"/>
              </a:rPr>
              <a:t>Randall J. Boyle &amp; Raymond R. Panko</a:t>
            </a:r>
          </a:p>
        </p:txBody>
      </p:sp>
    </p:spTree>
    <p:extLst>
      <p:ext uri="{BB962C8B-B14F-4D97-AF65-F5344CB8AC3E}">
        <p14:creationId xmlns:p14="http://schemas.microsoft.com/office/powerpoint/2010/main" val="71047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City Model</a:t>
            </a:r>
          </a:p>
        </p:txBody>
      </p:sp>
      <p:pic>
        <p:nvPicPr>
          <p:cNvPr id="5" name="Picture 4" descr="A city map."/>
          <p:cNvPicPr>
            <a:picLocks noChangeAspect="1"/>
          </p:cNvPicPr>
          <p:nvPr/>
        </p:nvPicPr>
        <p:blipFill>
          <a:blip r:embed="rId2"/>
          <a:stretch>
            <a:fillRect/>
          </a:stretch>
        </p:blipFill>
        <p:spPr>
          <a:xfrm>
            <a:off x="1447800" y="1295400"/>
            <a:ext cx="6120680" cy="4839209"/>
          </a:xfrm>
          <a:prstGeom prst="rect">
            <a:avLst/>
          </a:prstGeom>
        </p:spPr>
      </p:pic>
    </p:spTree>
    <p:extLst>
      <p:ext uri="{BB962C8B-B14F-4D97-AF65-F5344CB8AC3E}">
        <p14:creationId xmlns:p14="http://schemas.microsoft.com/office/powerpoint/2010/main" val="2390305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11</a:t>
            </a:fld>
            <a:endParaRPr lang="en-US" dirty="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a:t>4.2: Denial of Service (DoS) Attacks</a:t>
            </a:r>
          </a:p>
        </p:txBody>
      </p:sp>
      <p:sp>
        <p:nvSpPr>
          <p:cNvPr id="23554" name="Content Placeholder 1"/>
          <p:cNvSpPr>
            <a:spLocks noGrp="1"/>
          </p:cNvSpPr>
          <p:nvPr>
            <p:ph idx="1"/>
          </p:nvPr>
        </p:nvSpPr>
        <p:spPr/>
        <p:txBody>
          <a:bodyPr/>
          <a:lstStyle/>
          <a:p>
            <a:pPr eaLnBrk="1" hangingPunct="1"/>
            <a:r>
              <a:rPr lang="en-US" dirty="0"/>
              <a:t>What is a DoS attack?</a:t>
            </a:r>
          </a:p>
          <a:p>
            <a:pPr lvl="1"/>
            <a:r>
              <a:rPr lang="en-US" dirty="0"/>
              <a:t>An attempt to make a server or network unavailable to legitimate users by flooding it with attack packets</a:t>
            </a:r>
          </a:p>
          <a:p>
            <a:pPr eaLnBrk="1" hangingPunct="1"/>
            <a:r>
              <a:rPr lang="en-US" dirty="0"/>
              <a:t>What is NOT a DoS attack?</a:t>
            </a:r>
          </a:p>
          <a:p>
            <a:pPr lvl="1" eaLnBrk="1" hangingPunct="1"/>
            <a:r>
              <a:rPr lang="en-US" dirty="0"/>
              <a:t>Faulty coding that causes a system to fail</a:t>
            </a:r>
          </a:p>
          <a:p>
            <a:pPr lvl="1" eaLnBrk="1" hangingPunct="1"/>
            <a:r>
              <a:rPr lang="en-US" dirty="0"/>
              <a:t>Referrals from large websites that overwhelm smaller websites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12</a:t>
            </a:fld>
            <a:endParaRPr lang="en-US" dirty="0"/>
          </a:p>
        </p:txBody>
      </p:sp>
      <p:sp>
        <p:nvSpPr>
          <p:cNvPr id="5" name="Title 4"/>
          <p:cNvSpPr>
            <a:spLocks noGrp="1"/>
          </p:cNvSpPr>
          <p:nvPr>
            <p:ph type="title"/>
          </p:nvPr>
        </p:nvSpPr>
        <p:spPr/>
        <p:txBody>
          <a:bodyPr/>
          <a:lstStyle/>
          <a:p>
            <a:pPr eaLnBrk="1" fontAlgn="auto" hangingPunct="1">
              <a:spcAft>
                <a:spcPts val="0"/>
              </a:spcAft>
              <a:defRPr/>
            </a:pPr>
            <a:r>
              <a:rPr lang="en-US" dirty="0"/>
              <a:t>4.2: Goals of DoS Attacks</a:t>
            </a:r>
          </a:p>
        </p:txBody>
      </p:sp>
      <p:sp>
        <p:nvSpPr>
          <p:cNvPr id="23554" name="Content Placeholder 1"/>
          <p:cNvSpPr>
            <a:spLocks noGrp="1"/>
          </p:cNvSpPr>
          <p:nvPr>
            <p:ph idx="1"/>
          </p:nvPr>
        </p:nvSpPr>
        <p:spPr/>
        <p:txBody>
          <a:bodyPr/>
          <a:lstStyle/>
          <a:p>
            <a:pPr eaLnBrk="1" hangingPunct="1">
              <a:defRPr/>
            </a:pPr>
            <a:r>
              <a:rPr lang="en-US" dirty="0"/>
              <a:t>Ultimate goal of DoS attacks is to cause harm</a:t>
            </a:r>
          </a:p>
          <a:p>
            <a:pPr lvl="1">
              <a:defRPr/>
            </a:pPr>
            <a:r>
              <a:rPr lang="en-US" sz="2400" dirty="0"/>
              <a:t>Harm includes: losses related to online sales, industry reputation, employee productivity, customer loyalty, etc.</a:t>
            </a:r>
          </a:p>
          <a:p>
            <a:pPr>
              <a:defRPr/>
            </a:pPr>
            <a:r>
              <a:rPr lang="en-US" dirty="0"/>
              <a:t>The two primary means of causing harm via DoS attacks include:</a:t>
            </a:r>
          </a:p>
          <a:p>
            <a:pPr marL="849313" lvl="1" indent="-457200">
              <a:buFont typeface="+mj-lt"/>
              <a:buAutoNum type="arabicPeriod"/>
              <a:defRPr/>
            </a:pPr>
            <a:r>
              <a:rPr lang="en-US" dirty="0"/>
              <a:t>Stopping critical services</a:t>
            </a:r>
          </a:p>
          <a:p>
            <a:pPr marL="849313" lvl="1" indent="-457200" eaLnBrk="1" hangingPunct="1">
              <a:buFont typeface="+mj-lt"/>
              <a:buAutoNum type="arabicPeriod"/>
              <a:defRPr/>
            </a:pPr>
            <a:r>
              <a:rPr lang="en-US" dirty="0"/>
              <a:t>Slowly degrading services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13</a:t>
            </a:fld>
            <a:endParaRPr lang="en-US" dirty="0"/>
          </a:p>
        </p:txBody>
      </p:sp>
      <p:sp>
        <p:nvSpPr>
          <p:cNvPr id="5" name="Title 4"/>
          <p:cNvSpPr>
            <a:spLocks noGrp="1"/>
          </p:cNvSpPr>
          <p:nvPr>
            <p:ph type="title"/>
          </p:nvPr>
        </p:nvSpPr>
        <p:spPr/>
        <p:txBody>
          <a:bodyPr/>
          <a:lstStyle/>
          <a:p>
            <a:pPr eaLnBrk="1" fontAlgn="auto" hangingPunct="1">
              <a:spcAft>
                <a:spcPts val="0"/>
              </a:spcAft>
              <a:defRPr/>
            </a:pPr>
            <a:r>
              <a:rPr lang="en-US" dirty="0"/>
              <a:t>4.2: Methods of DoS Attacks</a:t>
            </a:r>
          </a:p>
        </p:txBody>
      </p:sp>
      <p:sp>
        <p:nvSpPr>
          <p:cNvPr id="25602" name="Content Placeholder 1"/>
          <p:cNvSpPr>
            <a:spLocks noGrp="1"/>
          </p:cNvSpPr>
          <p:nvPr>
            <p:ph idx="1"/>
          </p:nvPr>
        </p:nvSpPr>
        <p:spPr/>
        <p:txBody>
          <a:bodyPr/>
          <a:lstStyle/>
          <a:p>
            <a:pPr eaLnBrk="1" hangingPunct="1"/>
            <a:r>
              <a:rPr lang="en-US" dirty="0"/>
              <a:t>Direct DoS Attack</a:t>
            </a:r>
          </a:p>
          <a:p>
            <a:pPr lvl="1"/>
            <a:r>
              <a:rPr lang="en-US" sz="2400" dirty="0"/>
              <a:t>An attacker tries to flood a victim with a stream of packets </a:t>
            </a:r>
            <a:r>
              <a:rPr lang="en-US" sz="2400" u="sng" dirty="0"/>
              <a:t>directly</a:t>
            </a:r>
            <a:r>
              <a:rPr lang="en-US" sz="2400" dirty="0"/>
              <a:t> from the attacker’s computer</a:t>
            </a:r>
            <a:endParaRPr lang="en-US" dirty="0"/>
          </a:p>
          <a:p>
            <a:pPr eaLnBrk="1" hangingPunct="1"/>
            <a:r>
              <a:rPr lang="en-US" dirty="0"/>
              <a:t>Indirect DoS Attack</a:t>
            </a:r>
          </a:p>
          <a:p>
            <a:pPr lvl="1"/>
            <a:r>
              <a:rPr lang="en-US" sz="2400" dirty="0"/>
              <a:t>The attacker’s IP address is </a:t>
            </a:r>
            <a:r>
              <a:rPr lang="en-US" sz="2400" b="1" dirty="0"/>
              <a:t>spoofed</a:t>
            </a:r>
            <a:r>
              <a:rPr lang="en-US" sz="2400" dirty="0"/>
              <a:t> (i.e., faked) and the attack </a:t>
            </a:r>
            <a:r>
              <a:rPr lang="en-US" sz="2400" u="sng" dirty="0"/>
              <a:t>appears</a:t>
            </a:r>
            <a:r>
              <a:rPr lang="en-US" sz="2400" dirty="0"/>
              <a:t> to come from another computer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EE2482-0BC1-4087-B7CE-802CA2AFAE63}"/>
              </a:ext>
            </a:extLst>
          </p:cNvPr>
          <p:cNvSpPr>
            <a:spLocks noGrp="1"/>
          </p:cNvSpPr>
          <p:nvPr>
            <p:ph type="sldNum" sz="quarter" idx="11"/>
          </p:nvPr>
        </p:nvSpPr>
        <p:spPr/>
        <p:txBody>
          <a:bodyPr/>
          <a:lstStyle/>
          <a:p>
            <a:r>
              <a:rPr lang="en-US"/>
              <a:t>4-</a:t>
            </a:r>
            <a:fld id="{21BF7EB3-2CE8-4ED7-A796-DCA3887A50B6}" type="slidenum">
              <a:rPr lang="en-US" smtClean="0"/>
              <a:pPr/>
              <a:t>14</a:t>
            </a:fld>
            <a:endParaRPr lang="en-US" dirty="0"/>
          </a:p>
        </p:txBody>
      </p:sp>
      <p:sp>
        <p:nvSpPr>
          <p:cNvPr id="3" name="Title 2">
            <a:extLst>
              <a:ext uri="{FF2B5EF4-FFF2-40B4-BE49-F238E27FC236}">
                <a16:creationId xmlns:a16="http://schemas.microsoft.com/office/drawing/2014/main" id="{E5C5BC67-CAD9-4EBC-BA7F-5DF4938D8D1D}"/>
              </a:ext>
            </a:extLst>
          </p:cNvPr>
          <p:cNvSpPr>
            <a:spLocks noGrp="1"/>
          </p:cNvSpPr>
          <p:nvPr>
            <p:ph type="title"/>
          </p:nvPr>
        </p:nvSpPr>
        <p:spPr/>
        <p:txBody>
          <a:bodyPr/>
          <a:lstStyle/>
          <a:p>
            <a:r>
              <a:rPr lang="en-US" dirty="0"/>
              <a:t>SMURF Attack</a:t>
            </a:r>
            <a:endParaRPr lang="en-CA" dirty="0"/>
          </a:p>
        </p:txBody>
      </p:sp>
      <p:pic>
        <p:nvPicPr>
          <p:cNvPr id="5" name="Content Placeholder 4" descr="In SMURF attack the attacker spoofs the victim's IP and broadcasts a packet to the network. Everyone will respond to the victim which is a D-DOS attack on the victim.">
            <a:extLst>
              <a:ext uri="{FF2B5EF4-FFF2-40B4-BE49-F238E27FC236}">
                <a16:creationId xmlns:a16="http://schemas.microsoft.com/office/drawing/2014/main" id="{91347B84-5BB8-40F3-B639-43E57ECCD3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7779" y="1481138"/>
            <a:ext cx="6408441" cy="4525962"/>
          </a:xfrm>
          <a:prstGeom prst="rect">
            <a:avLst/>
          </a:prstGeom>
        </p:spPr>
      </p:pic>
    </p:spTree>
    <p:extLst>
      <p:ext uri="{BB962C8B-B14F-4D97-AF65-F5344CB8AC3E}">
        <p14:creationId xmlns:p14="http://schemas.microsoft.com/office/powerpoint/2010/main" val="2694860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15</a:t>
            </a:fld>
            <a:endParaRPr lang="en-US" dirty="0"/>
          </a:p>
        </p:txBody>
      </p:sp>
      <p:sp>
        <p:nvSpPr>
          <p:cNvPr id="5" name="Title 4"/>
          <p:cNvSpPr>
            <a:spLocks noGrp="1"/>
          </p:cNvSpPr>
          <p:nvPr>
            <p:ph type="title"/>
          </p:nvPr>
        </p:nvSpPr>
        <p:spPr/>
        <p:txBody>
          <a:bodyPr/>
          <a:lstStyle/>
          <a:p>
            <a:pPr eaLnBrk="1" fontAlgn="auto" hangingPunct="1">
              <a:spcAft>
                <a:spcPts val="0"/>
              </a:spcAft>
              <a:defRPr/>
            </a:pPr>
            <a:r>
              <a:rPr lang="en-US" dirty="0"/>
              <a:t>4.2: SYN Flood DoS Attack</a:t>
            </a:r>
          </a:p>
        </p:txBody>
      </p:sp>
      <p:pic>
        <p:nvPicPr>
          <p:cNvPr id="7" name="Picture 6" descr="TCP has a three step handshake: &#10;1) send SYN&#10;2) receive SYN-ACK&#10;3) send ACK&#10;&#10;An attacker can initiate many TCP handshakes but does not send the ACK on the third step. This will use victim's resources and does not allow legitimate users to initiate TCP handshake.">
            <a:extLst>
              <a:ext uri="{FF2B5EF4-FFF2-40B4-BE49-F238E27FC236}">
                <a16:creationId xmlns:a16="http://schemas.microsoft.com/office/drawing/2014/main" id="{AF6B07D3-9A8E-494E-BCF4-2276F2DFF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941" y="1417638"/>
            <a:ext cx="6191250" cy="44481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16</a:t>
            </a:fld>
            <a:endParaRPr lang="en-US" dirty="0"/>
          </a:p>
        </p:txBody>
      </p:sp>
      <p:sp>
        <p:nvSpPr>
          <p:cNvPr id="5" name="Title 4"/>
          <p:cNvSpPr>
            <a:spLocks noGrp="1"/>
          </p:cNvSpPr>
          <p:nvPr>
            <p:ph type="title"/>
          </p:nvPr>
        </p:nvSpPr>
        <p:spPr/>
        <p:txBody>
          <a:bodyPr/>
          <a:lstStyle/>
          <a:p>
            <a:pPr eaLnBrk="1" fontAlgn="auto" hangingPunct="1">
              <a:spcAft>
                <a:spcPts val="0"/>
              </a:spcAft>
              <a:defRPr/>
            </a:pPr>
            <a:r>
              <a:rPr lang="en-US" dirty="0"/>
              <a:t>4.2: SYN Flood DoS Attack</a:t>
            </a:r>
          </a:p>
        </p:txBody>
      </p:sp>
      <p:pic>
        <p:nvPicPr>
          <p:cNvPr id="26629" name="Picture 2" descr="In SYN flood, the attacker can use spoofed IP address to avoid getting blacklisted and also to avoid the flood of SYN-ACK packets (backscatter)."/>
          <p:cNvPicPr>
            <a:picLocks noChangeAspect="1" noChangeArrowheads="1"/>
          </p:cNvPicPr>
          <p:nvPr/>
        </p:nvPicPr>
        <p:blipFill>
          <a:blip r:embed="rId3" cstate="screen">
            <a:extLst>
              <a:ext uri="{28A0092B-C50C-407E-A947-70E740481C1C}">
                <a14:useLocalDpi xmlns:a14="http://schemas.microsoft.com/office/drawing/2010/main"/>
              </a:ext>
            </a:extLst>
          </a:blip>
          <a:srcRect l="7935" t="14047" r="6998" b="6586"/>
          <a:stretch>
            <a:fillRect/>
          </a:stretch>
        </p:blipFill>
        <p:spPr bwMode="auto">
          <a:xfrm>
            <a:off x="546100" y="1295400"/>
            <a:ext cx="8001000" cy="4684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0311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17</a:t>
            </a:fld>
            <a:endParaRPr lang="en-US" dirty="0"/>
          </a:p>
        </p:txBody>
      </p:sp>
      <p:sp>
        <p:nvSpPr>
          <p:cNvPr id="5" name="Title 4"/>
          <p:cNvSpPr>
            <a:spLocks noGrp="1"/>
          </p:cNvSpPr>
          <p:nvPr>
            <p:ph type="title"/>
          </p:nvPr>
        </p:nvSpPr>
        <p:spPr/>
        <p:txBody>
          <a:bodyPr/>
          <a:lstStyle/>
          <a:p>
            <a:pPr eaLnBrk="1" fontAlgn="auto" hangingPunct="1">
              <a:spcAft>
                <a:spcPts val="0"/>
              </a:spcAft>
              <a:defRPr/>
            </a:pPr>
            <a:r>
              <a:rPr lang="en-US" sz="4000" dirty="0"/>
              <a:t>4.2: Intermediaries (Bots)</a:t>
            </a:r>
            <a:endParaRPr lang="en-US" dirty="0"/>
          </a:p>
        </p:txBody>
      </p:sp>
      <p:sp>
        <p:nvSpPr>
          <p:cNvPr id="27650" name="Content Placeholder 1"/>
          <p:cNvSpPr>
            <a:spLocks noGrp="1"/>
          </p:cNvSpPr>
          <p:nvPr>
            <p:ph idx="1"/>
          </p:nvPr>
        </p:nvSpPr>
        <p:spPr>
          <a:xfrm>
            <a:off x="457200" y="1447800"/>
            <a:ext cx="8229600" cy="4406900"/>
          </a:xfrm>
        </p:spPr>
        <p:txBody>
          <a:bodyPr/>
          <a:lstStyle/>
          <a:p>
            <a:pPr eaLnBrk="1" hangingPunct="1"/>
            <a:r>
              <a:rPr lang="en-US" b="1" dirty="0"/>
              <a:t>Bots</a:t>
            </a:r>
          </a:p>
          <a:p>
            <a:pPr lvl="1" eaLnBrk="1" hangingPunct="1"/>
            <a:r>
              <a:rPr lang="en-US" dirty="0"/>
              <a:t>Updatable attack programs</a:t>
            </a:r>
          </a:p>
          <a:p>
            <a:pPr lvl="1" eaLnBrk="1" hangingPunct="1"/>
            <a:r>
              <a:rPr lang="en-US" dirty="0"/>
              <a:t>Bot-master can update the software to change the type of attack the bot can perform</a:t>
            </a:r>
          </a:p>
          <a:p>
            <a:pPr lvl="2" eaLnBrk="1" hangingPunct="1"/>
            <a:r>
              <a:rPr lang="en-US" dirty="0"/>
              <a:t>May sell or lease the botnet to other criminals</a:t>
            </a:r>
          </a:p>
          <a:p>
            <a:pPr lvl="1" eaLnBrk="1" hangingPunct="1"/>
            <a:r>
              <a:rPr lang="en-US" dirty="0"/>
              <a:t>Bot-master can update the bot to fix bugs</a:t>
            </a:r>
          </a:p>
          <a:p>
            <a:pPr eaLnBrk="1" hangingPunct="1"/>
            <a:r>
              <a:rPr lang="en-US" dirty="0"/>
              <a:t>Bot-master can control bots via a handler</a:t>
            </a:r>
          </a:p>
          <a:p>
            <a:pPr lvl="1" eaLnBrk="1" hangingPunct="1"/>
            <a:r>
              <a:rPr lang="en-US" dirty="0"/>
              <a:t>Handlers are an additional layer of compromised hosts who are used to manage large groups of bots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18</a:t>
            </a:fld>
            <a:endParaRPr lang="en-US" dirty="0"/>
          </a:p>
        </p:txBody>
      </p:sp>
      <p:sp>
        <p:nvSpPr>
          <p:cNvPr id="5" name="Title 4"/>
          <p:cNvSpPr>
            <a:spLocks noGrp="1"/>
          </p:cNvSpPr>
          <p:nvPr>
            <p:ph type="title"/>
          </p:nvPr>
        </p:nvSpPr>
        <p:spPr>
          <a:xfrm>
            <a:off x="457200" y="152400"/>
            <a:ext cx="8229600" cy="868362"/>
          </a:xfrm>
        </p:spPr>
        <p:txBody>
          <a:bodyPr/>
          <a:lstStyle/>
          <a:p>
            <a:pPr eaLnBrk="1" fontAlgn="auto" hangingPunct="1">
              <a:spcAft>
                <a:spcPts val="0"/>
              </a:spcAft>
              <a:defRPr/>
            </a:pPr>
            <a:r>
              <a:rPr lang="en-US" dirty="0"/>
              <a:t>4.2: Fixing and Updating Bots</a:t>
            </a:r>
          </a:p>
        </p:txBody>
      </p:sp>
      <p:pic>
        <p:nvPicPr>
          <p:cNvPr id="28677" name="Picture 2" descr="Attackers can maintain a set of bots and use them in their attacks. Each bot can be used to deploy a different type of attack."/>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 y="1162050"/>
            <a:ext cx="7924800" cy="48618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19</a:t>
            </a:fld>
            <a:endParaRPr lang="en-US" dirty="0"/>
          </a:p>
        </p:txBody>
      </p:sp>
      <p:sp>
        <p:nvSpPr>
          <p:cNvPr id="5" name="Title 4"/>
          <p:cNvSpPr>
            <a:spLocks noGrp="1"/>
          </p:cNvSpPr>
          <p:nvPr>
            <p:ph type="title"/>
          </p:nvPr>
        </p:nvSpPr>
        <p:spPr>
          <a:xfrm>
            <a:off x="457200" y="152400"/>
            <a:ext cx="8229600" cy="868362"/>
          </a:xfrm>
        </p:spPr>
        <p:txBody>
          <a:bodyPr/>
          <a:lstStyle/>
          <a:p>
            <a:pPr eaLnBrk="1" fontAlgn="auto" hangingPunct="1">
              <a:spcAft>
                <a:spcPts val="0"/>
              </a:spcAft>
              <a:defRPr/>
            </a:pPr>
            <a:r>
              <a:rPr lang="en-US" dirty="0"/>
              <a:t>4.2: DDoS Attack</a:t>
            </a:r>
          </a:p>
        </p:txBody>
      </p:sp>
      <p:pic>
        <p:nvPicPr>
          <p:cNvPr id="30725" name="Picture 2" descr="To create a chain of attacking computers, the attacker can control the bots via other machines that are called handlers."/>
          <p:cNvPicPr>
            <a:picLocks noChangeAspect="1" noChangeArrowheads="1"/>
          </p:cNvPicPr>
          <p:nvPr/>
        </p:nvPicPr>
        <p:blipFill>
          <a:blip r:embed="rId2" cstate="screen">
            <a:extLst>
              <a:ext uri="{28A0092B-C50C-407E-A947-70E740481C1C}">
                <a14:useLocalDpi xmlns:a14="http://schemas.microsoft.com/office/drawing/2010/main"/>
              </a:ext>
            </a:extLst>
          </a:blip>
          <a:srcRect l="17191" t="16458" r="14931" b="11270"/>
          <a:stretch>
            <a:fillRect/>
          </a:stretch>
        </p:blipFill>
        <p:spPr bwMode="auto">
          <a:xfrm>
            <a:off x="762000" y="1143000"/>
            <a:ext cx="7467600" cy="4897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2</a:t>
            </a:fld>
            <a:endParaRPr lang="en-US" dirty="0"/>
          </a:p>
        </p:txBody>
      </p:sp>
      <p:sp>
        <p:nvSpPr>
          <p:cNvPr id="5" name="Title 4"/>
          <p:cNvSpPr>
            <a:spLocks noGrp="1"/>
          </p:cNvSpPr>
          <p:nvPr>
            <p:ph type="title"/>
          </p:nvPr>
        </p:nvSpPr>
        <p:spPr/>
        <p:txBody>
          <a:bodyPr/>
          <a:lstStyle/>
          <a:p>
            <a:pPr eaLnBrk="1" fontAlgn="auto" hangingPunct="1">
              <a:spcAft>
                <a:spcPts val="0"/>
              </a:spcAft>
              <a:defRPr/>
            </a:pPr>
            <a:r>
              <a:rPr lang="en-US" dirty="0"/>
              <a:t>Orientation</a:t>
            </a:r>
          </a:p>
        </p:txBody>
      </p:sp>
      <p:sp>
        <p:nvSpPr>
          <p:cNvPr id="16386" name="Content Placeholder 1"/>
          <p:cNvSpPr>
            <a:spLocks noGrp="1"/>
          </p:cNvSpPr>
          <p:nvPr>
            <p:ph idx="1"/>
          </p:nvPr>
        </p:nvSpPr>
        <p:spPr/>
        <p:txBody>
          <a:bodyPr/>
          <a:lstStyle/>
          <a:p>
            <a:pPr eaLnBrk="1" hangingPunct="1">
              <a:spcBef>
                <a:spcPts val="1200"/>
              </a:spcBef>
            </a:pPr>
            <a:r>
              <a:rPr lang="en-US" sz="2500" dirty="0"/>
              <a:t>Chapter 3 looked at how cryptography can protect data being </a:t>
            </a:r>
            <a:r>
              <a:rPr lang="en-US" sz="2500" i="1" dirty="0"/>
              <a:t>sent across networks</a:t>
            </a:r>
          </a:p>
          <a:p>
            <a:pPr eaLnBrk="1" hangingPunct="1">
              <a:spcBef>
                <a:spcPts val="1200"/>
              </a:spcBef>
            </a:pPr>
            <a:r>
              <a:rPr lang="en-US" sz="2500" dirty="0"/>
              <a:t>Chapter 4 looks at </a:t>
            </a:r>
            <a:r>
              <a:rPr lang="en-US" sz="2500" i="1" dirty="0"/>
              <a:t>how networks are attacked</a:t>
            </a:r>
          </a:p>
          <a:p>
            <a:pPr eaLnBrk="1" hangingPunct="1">
              <a:spcBef>
                <a:spcPts val="1200"/>
              </a:spcBef>
            </a:pPr>
            <a:r>
              <a:rPr lang="en-US" sz="2500" dirty="0"/>
              <a:t>We will look at how attackers can:</a:t>
            </a:r>
          </a:p>
          <a:p>
            <a:pPr lvl="1" eaLnBrk="1" hangingPunct="1"/>
            <a:r>
              <a:rPr lang="en-US" sz="2100" dirty="0"/>
              <a:t>gain </a:t>
            </a:r>
            <a:r>
              <a:rPr lang="en-US" sz="2100" i="1" dirty="0"/>
              <a:t>unauthorized</a:t>
            </a:r>
            <a:r>
              <a:rPr lang="en-US" sz="2100" dirty="0"/>
              <a:t> access to networks</a:t>
            </a:r>
          </a:p>
          <a:p>
            <a:pPr lvl="1" eaLnBrk="1" hangingPunct="1"/>
            <a:r>
              <a:rPr lang="en-US" sz="2100" dirty="0"/>
              <a:t>alter the normal operation of a network</a:t>
            </a:r>
          </a:p>
          <a:p>
            <a:pPr eaLnBrk="1" hangingPunct="1">
              <a:spcBef>
                <a:spcPts val="1200"/>
              </a:spcBef>
            </a:pPr>
            <a:r>
              <a:rPr lang="en-US" sz="2500" dirty="0"/>
              <a:t>We will look at both wired (LAN) and wireless (WLAN) networks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20</a:t>
            </a:fld>
            <a:endParaRPr lang="en-US" dirty="0"/>
          </a:p>
        </p:txBody>
      </p:sp>
      <p:sp>
        <p:nvSpPr>
          <p:cNvPr id="5" name="Title 4"/>
          <p:cNvSpPr>
            <a:spLocks noGrp="1"/>
          </p:cNvSpPr>
          <p:nvPr>
            <p:ph type="title"/>
          </p:nvPr>
        </p:nvSpPr>
        <p:spPr/>
        <p:txBody>
          <a:bodyPr/>
          <a:lstStyle/>
          <a:p>
            <a:pPr eaLnBrk="1" fontAlgn="auto" hangingPunct="1">
              <a:spcAft>
                <a:spcPts val="0"/>
              </a:spcAft>
              <a:defRPr/>
            </a:pPr>
            <a:r>
              <a:rPr lang="en-US" dirty="0"/>
              <a:t>4.2: Types of DoS Packets Sent</a:t>
            </a:r>
          </a:p>
        </p:txBody>
      </p:sp>
      <p:sp>
        <p:nvSpPr>
          <p:cNvPr id="29698" name="Content Placeholder 1"/>
          <p:cNvSpPr>
            <a:spLocks noGrp="1"/>
          </p:cNvSpPr>
          <p:nvPr>
            <p:ph idx="1"/>
          </p:nvPr>
        </p:nvSpPr>
        <p:spPr>
          <a:xfrm>
            <a:off x="457200" y="1481138"/>
            <a:ext cx="8229600" cy="881062"/>
          </a:xfrm>
        </p:spPr>
        <p:txBody>
          <a:bodyPr/>
          <a:lstStyle/>
          <a:p>
            <a:pPr eaLnBrk="1" hangingPunct="1"/>
            <a:r>
              <a:rPr lang="en-US"/>
              <a:t>Types of packets sent:</a:t>
            </a:r>
          </a:p>
        </p:txBody>
      </p:sp>
      <p:pic>
        <p:nvPicPr>
          <p:cNvPr id="29702" name="Picture 2" descr="TCP: Transmission Control Protocol: Guarantees delivery of packets over the internet&#10;&#10;SYN: Synchronize: First part of a three-way TCP handshake to make a network connection&#10;&#10;SYN-ACK: Synchronize-Acknowledge: Second part  of a three-way TCP handshake sent in response to a SYN&#10;&#10;ICMP: Internet Control Message Protocol: Supervisory protocol used to send error messages between computers&#10;&#10;HTTP: Hypertext Transfer Protocol: Protocol for sending data over the web"/>
          <p:cNvPicPr>
            <a:picLocks noChangeAspect="1" noChangeArrowheads="1"/>
          </p:cNvPicPr>
          <p:nvPr/>
        </p:nvPicPr>
        <p:blipFill>
          <a:blip r:embed="rId2" cstate="screen">
            <a:extLst>
              <a:ext uri="{28A0092B-C50C-407E-A947-70E740481C1C}">
                <a14:useLocalDpi xmlns:a14="http://schemas.microsoft.com/office/drawing/2010/main"/>
              </a:ext>
            </a:extLst>
          </a:blip>
          <a:srcRect l="10138" t="21736" r="1707" b="8218"/>
          <a:stretch>
            <a:fillRect/>
          </a:stretch>
        </p:blipFill>
        <p:spPr bwMode="auto">
          <a:xfrm>
            <a:off x="304800" y="2286000"/>
            <a:ext cx="8555038" cy="243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21</a:t>
            </a:fld>
            <a:endParaRPr lang="en-US" dirty="0"/>
          </a:p>
        </p:txBody>
      </p:sp>
      <p:sp>
        <p:nvSpPr>
          <p:cNvPr id="5" name="Title 4"/>
          <p:cNvSpPr>
            <a:spLocks noGrp="1"/>
          </p:cNvSpPr>
          <p:nvPr>
            <p:ph type="title"/>
          </p:nvPr>
        </p:nvSpPr>
        <p:spPr>
          <a:xfrm>
            <a:off x="457200" y="152400"/>
            <a:ext cx="8229600" cy="868362"/>
          </a:xfrm>
        </p:spPr>
        <p:txBody>
          <a:bodyPr>
            <a:normAutofit fontScale="90000"/>
          </a:bodyPr>
          <a:lstStyle/>
          <a:p>
            <a:pPr eaLnBrk="1" fontAlgn="auto" hangingPunct="1">
              <a:spcAft>
                <a:spcPts val="0"/>
              </a:spcAft>
              <a:defRPr/>
            </a:pPr>
            <a:r>
              <a:rPr lang="en-US" dirty="0"/>
              <a:t>4.2: Peer-to-Peer Redirect Attack</a:t>
            </a:r>
          </a:p>
        </p:txBody>
      </p:sp>
      <p:pic>
        <p:nvPicPr>
          <p:cNvPr id="32773" name="Picture 2" descr="P2P networks have many hosts. Attacker does not control the hosts. Attacker redirects legitimate traffic to the victim, who cannot block all traffic from hosts."/>
          <p:cNvPicPr>
            <a:picLocks noChangeAspect="1" noChangeArrowheads="1"/>
          </p:cNvPicPr>
          <p:nvPr/>
        </p:nvPicPr>
        <p:blipFill>
          <a:blip r:embed="rId2" cstate="screen">
            <a:extLst>
              <a:ext uri="{28A0092B-C50C-407E-A947-70E740481C1C}">
                <a14:useLocalDpi xmlns:a14="http://schemas.microsoft.com/office/drawing/2010/main"/>
              </a:ext>
            </a:extLst>
          </a:blip>
          <a:srcRect l="15427" t="8054" r="10522" b="4698"/>
          <a:stretch>
            <a:fillRect/>
          </a:stretch>
        </p:blipFill>
        <p:spPr bwMode="auto">
          <a:xfrm>
            <a:off x="1066800" y="914400"/>
            <a:ext cx="6804025" cy="5265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22</a:t>
            </a:fld>
            <a:endParaRPr lang="en-US" dirty="0"/>
          </a:p>
        </p:txBody>
      </p:sp>
      <p:sp>
        <p:nvSpPr>
          <p:cNvPr id="5" name="Title 4"/>
          <p:cNvSpPr>
            <a:spLocks noGrp="1"/>
          </p:cNvSpPr>
          <p:nvPr>
            <p:ph type="title"/>
          </p:nvPr>
        </p:nvSpPr>
        <p:spPr/>
        <p:txBody>
          <a:bodyPr/>
          <a:lstStyle/>
          <a:p>
            <a:pPr eaLnBrk="1" fontAlgn="auto" hangingPunct="1">
              <a:spcAft>
                <a:spcPts val="0"/>
              </a:spcAft>
              <a:defRPr/>
            </a:pPr>
            <a:r>
              <a:rPr lang="en-US" sz="4000" dirty="0"/>
              <a:t>4.2: Reflected DoS Attacks</a:t>
            </a:r>
            <a:endParaRPr lang="en-US" dirty="0"/>
          </a:p>
        </p:txBody>
      </p:sp>
      <p:sp>
        <p:nvSpPr>
          <p:cNvPr id="33794" name="Content Placeholder 1"/>
          <p:cNvSpPr>
            <a:spLocks noGrp="1"/>
          </p:cNvSpPr>
          <p:nvPr>
            <p:ph idx="1"/>
          </p:nvPr>
        </p:nvSpPr>
        <p:spPr>
          <a:xfrm>
            <a:off x="457200" y="1600200"/>
            <a:ext cx="8458200" cy="4406900"/>
          </a:xfrm>
        </p:spPr>
        <p:txBody>
          <a:bodyPr/>
          <a:lstStyle/>
          <a:p>
            <a:r>
              <a:rPr lang="en-US" b="1" dirty="0"/>
              <a:t>Reflected DoS attack</a:t>
            </a:r>
          </a:p>
          <a:p>
            <a:pPr lvl="1"/>
            <a:r>
              <a:rPr lang="en-US" dirty="0"/>
              <a:t>Responses from legitimate services flood a victim</a:t>
            </a:r>
          </a:p>
          <a:p>
            <a:pPr lvl="1"/>
            <a:r>
              <a:rPr lang="en-US" dirty="0"/>
              <a:t>The attacker sends </a:t>
            </a:r>
            <a:r>
              <a:rPr lang="en-US" i="1" dirty="0"/>
              <a:t>spoofed</a:t>
            </a:r>
            <a:r>
              <a:rPr lang="en-US" dirty="0"/>
              <a:t> requests to existing legitimate servers (Step 1)</a:t>
            </a:r>
          </a:p>
          <a:p>
            <a:pPr lvl="1"/>
            <a:r>
              <a:rPr lang="en-US" dirty="0"/>
              <a:t>Servers then send all responses to the victim (Step 2)</a:t>
            </a:r>
          </a:p>
          <a:p>
            <a:pPr lvl="1"/>
            <a:r>
              <a:rPr lang="en-US" dirty="0"/>
              <a:t>There is no redirection of traffic</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23</a:t>
            </a:fld>
            <a:endParaRPr lang="en-US" dirty="0"/>
          </a:p>
        </p:txBody>
      </p:sp>
      <p:sp>
        <p:nvSpPr>
          <p:cNvPr id="5" name="Title 4"/>
          <p:cNvSpPr>
            <a:spLocks noGrp="1"/>
          </p:cNvSpPr>
          <p:nvPr>
            <p:ph type="title"/>
          </p:nvPr>
        </p:nvSpPr>
        <p:spPr>
          <a:xfrm>
            <a:off x="409794" y="377825"/>
            <a:ext cx="8229600" cy="868362"/>
          </a:xfrm>
        </p:spPr>
        <p:txBody>
          <a:bodyPr/>
          <a:lstStyle/>
          <a:p>
            <a:pPr eaLnBrk="1" fontAlgn="auto" hangingPunct="1">
              <a:spcAft>
                <a:spcPts val="0"/>
              </a:spcAft>
              <a:defRPr/>
            </a:pPr>
            <a:r>
              <a:rPr lang="en-US" dirty="0"/>
              <a:t>4.2: Reflected </a:t>
            </a:r>
            <a:r>
              <a:rPr lang="en-US" dirty="0" err="1"/>
              <a:t>DoS</a:t>
            </a:r>
            <a:r>
              <a:rPr lang="en-US" dirty="0"/>
              <a:t> Attack</a:t>
            </a:r>
          </a:p>
        </p:txBody>
      </p:sp>
      <p:pic>
        <p:nvPicPr>
          <p:cNvPr id="34821" name="Picture 2" descr="1) Attacker sends spoofed requests to servers. 2) Servers sed responses to the victim. 3) Victim is Flooded.&#10;&#10;Attack appears to come from legitimate servers. Blocking legitimate servers harms the victim, Servers are stronger so they have the capacity to handle the attack but the victim will be overwhelmed.&#10;"/>
          <p:cNvPicPr>
            <a:picLocks noChangeAspect="1" noChangeArrowheads="1"/>
          </p:cNvPicPr>
          <p:nvPr/>
        </p:nvPicPr>
        <p:blipFill>
          <a:blip r:embed="rId2" cstate="screen">
            <a:extLst>
              <a:ext uri="{28A0092B-C50C-407E-A947-70E740481C1C}">
                <a14:useLocalDpi xmlns:a14="http://schemas.microsoft.com/office/drawing/2010/main"/>
              </a:ext>
            </a:extLst>
          </a:blip>
          <a:srcRect l="15427" t="14349" r="12727" b="11749"/>
          <a:stretch>
            <a:fillRect/>
          </a:stretch>
        </p:blipFill>
        <p:spPr bwMode="auto">
          <a:xfrm>
            <a:off x="1066800" y="1600200"/>
            <a:ext cx="6915588" cy="4370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24</a:t>
            </a:fld>
            <a:endParaRPr lang="en-US" dirty="0"/>
          </a:p>
        </p:txBody>
      </p:sp>
      <p:sp>
        <p:nvSpPr>
          <p:cNvPr id="5" name="Title 4"/>
          <p:cNvSpPr>
            <a:spLocks noGrp="1"/>
          </p:cNvSpPr>
          <p:nvPr>
            <p:ph type="title"/>
          </p:nvPr>
        </p:nvSpPr>
        <p:spPr>
          <a:xfrm>
            <a:off x="425302" y="381000"/>
            <a:ext cx="8229600" cy="868362"/>
          </a:xfrm>
        </p:spPr>
        <p:txBody>
          <a:bodyPr>
            <a:normAutofit/>
          </a:bodyPr>
          <a:lstStyle/>
          <a:p>
            <a:pPr eaLnBrk="1" fontAlgn="auto" hangingPunct="1">
              <a:spcAft>
                <a:spcPts val="0"/>
              </a:spcAft>
              <a:defRPr/>
            </a:pPr>
            <a:r>
              <a:rPr lang="en-US" sz="3600" dirty="0"/>
              <a:t>4.2: Defending Against DoS Attacks</a:t>
            </a:r>
          </a:p>
        </p:txBody>
      </p:sp>
      <p:sp>
        <p:nvSpPr>
          <p:cNvPr id="37890" name="Content Placeholder 1"/>
          <p:cNvSpPr>
            <a:spLocks noGrp="1"/>
          </p:cNvSpPr>
          <p:nvPr>
            <p:ph idx="1"/>
          </p:nvPr>
        </p:nvSpPr>
        <p:spPr>
          <a:xfrm>
            <a:off x="457200" y="1524000"/>
            <a:ext cx="8458200" cy="4787900"/>
          </a:xfrm>
        </p:spPr>
        <p:txBody>
          <a:bodyPr/>
          <a:lstStyle/>
          <a:p>
            <a:pPr eaLnBrk="1" hangingPunct="1"/>
            <a:r>
              <a:rPr lang="en-US" dirty="0"/>
              <a:t>Black holing</a:t>
            </a:r>
          </a:p>
          <a:p>
            <a:pPr lvl="1" eaLnBrk="1" hangingPunct="1"/>
            <a:r>
              <a:rPr lang="en-US" dirty="0"/>
              <a:t>Drop all IP packets from an attacker</a:t>
            </a:r>
          </a:p>
          <a:p>
            <a:pPr lvl="1"/>
            <a:r>
              <a:rPr lang="en-US" sz="2400" dirty="0"/>
              <a:t>Not a good long-term strategy because attackers can quickly change source IP addresses</a:t>
            </a:r>
          </a:p>
          <a:p>
            <a:pPr lvl="1"/>
            <a:r>
              <a:rPr lang="en-US" sz="2400" dirty="0"/>
              <a:t>An attacker may knowingly try to get a trusted corporate partner black holed</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25</a:t>
            </a:fld>
            <a:endParaRPr lang="en-US" dirty="0"/>
          </a:p>
        </p:txBody>
      </p:sp>
      <p:sp>
        <p:nvSpPr>
          <p:cNvPr id="5" name="Title 4"/>
          <p:cNvSpPr>
            <a:spLocks noGrp="1"/>
          </p:cNvSpPr>
          <p:nvPr>
            <p:ph type="title"/>
          </p:nvPr>
        </p:nvSpPr>
        <p:spPr>
          <a:xfrm>
            <a:off x="457200" y="274638"/>
            <a:ext cx="8229600" cy="868362"/>
          </a:xfrm>
        </p:spPr>
        <p:txBody>
          <a:bodyPr>
            <a:normAutofit/>
          </a:bodyPr>
          <a:lstStyle/>
          <a:p>
            <a:pPr eaLnBrk="1" fontAlgn="auto" hangingPunct="1">
              <a:spcAft>
                <a:spcPts val="0"/>
              </a:spcAft>
              <a:defRPr/>
            </a:pPr>
            <a:r>
              <a:rPr lang="en-US" sz="3600" dirty="0"/>
              <a:t>4.2: Defending Against DoS Attacks</a:t>
            </a:r>
          </a:p>
        </p:txBody>
      </p:sp>
      <p:sp>
        <p:nvSpPr>
          <p:cNvPr id="38914" name="Content Placeholder 1"/>
          <p:cNvSpPr>
            <a:spLocks noGrp="1"/>
          </p:cNvSpPr>
          <p:nvPr>
            <p:ph idx="1"/>
          </p:nvPr>
        </p:nvSpPr>
        <p:spPr>
          <a:xfrm>
            <a:off x="457200" y="1219200"/>
            <a:ext cx="8534400" cy="4787900"/>
          </a:xfrm>
        </p:spPr>
        <p:txBody>
          <a:bodyPr/>
          <a:lstStyle/>
          <a:p>
            <a:pPr eaLnBrk="1" hangingPunct="1"/>
            <a:r>
              <a:rPr lang="en-US" dirty="0"/>
              <a:t>Validating the TCP handshake</a:t>
            </a:r>
          </a:p>
          <a:p>
            <a:pPr lvl="1"/>
            <a:r>
              <a:rPr lang="en-US" dirty="0"/>
              <a:t>Whenever a SYN segment arrives, the firewall itself sends back a SYN/ACK segment, without passing the SYN segment on to the target server (false opening)</a:t>
            </a:r>
          </a:p>
          <a:p>
            <a:pPr lvl="1"/>
            <a:r>
              <a:rPr lang="en-US" dirty="0"/>
              <a:t>When the firewall gets a legitimate ACK back, the firewall sends the original SYN segment on to the intended server</a:t>
            </a:r>
          </a:p>
          <a:p>
            <a:pPr eaLnBrk="1" hangingPunct="1"/>
            <a:r>
              <a:rPr lang="en-US" dirty="0"/>
              <a:t>Rate limiting</a:t>
            </a:r>
          </a:p>
          <a:p>
            <a:pPr lvl="1"/>
            <a:r>
              <a:rPr lang="en-US" dirty="0"/>
              <a:t>Used to reduce a certain type of traffic to a reasonable amount</a:t>
            </a:r>
          </a:p>
          <a:p>
            <a:pPr lvl="1"/>
            <a:r>
              <a:rPr lang="en-US" dirty="0"/>
              <a:t>Can frustrate attackers and legitimate users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26</a:t>
            </a:fld>
            <a:endParaRPr lang="en-US" dirty="0"/>
          </a:p>
        </p:txBody>
      </p:sp>
      <p:sp>
        <p:nvSpPr>
          <p:cNvPr id="5" name="Title 4"/>
          <p:cNvSpPr>
            <a:spLocks noGrp="1"/>
          </p:cNvSpPr>
          <p:nvPr>
            <p:ph type="title"/>
          </p:nvPr>
        </p:nvSpPr>
        <p:spPr/>
        <p:txBody>
          <a:bodyPr/>
          <a:lstStyle/>
          <a:p>
            <a:pPr eaLnBrk="1" fontAlgn="auto" hangingPunct="1">
              <a:spcAft>
                <a:spcPts val="0"/>
              </a:spcAft>
              <a:defRPr/>
            </a:pPr>
            <a:r>
              <a:rPr lang="en-US" dirty="0"/>
              <a:t>4.3: ARP Poisoning</a:t>
            </a:r>
          </a:p>
        </p:txBody>
      </p:sp>
      <p:sp>
        <p:nvSpPr>
          <p:cNvPr id="41986" name="Content Placeholder 1"/>
          <p:cNvSpPr>
            <a:spLocks noGrp="1"/>
          </p:cNvSpPr>
          <p:nvPr>
            <p:ph idx="1"/>
          </p:nvPr>
        </p:nvSpPr>
        <p:spPr/>
        <p:txBody>
          <a:bodyPr/>
          <a:lstStyle/>
          <a:p>
            <a:pPr eaLnBrk="1" hangingPunct="1"/>
            <a:r>
              <a:rPr lang="en-US" dirty="0"/>
              <a:t>Address Resolution Protocol (ARP) Poisoning</a:t>
            </a:r>
          </a:p>
          <a:p>
            <a:pPr lvl="1"/>
            <a:r>
              <a:rPr lang="en-US" sz="2400" dirty="0"/>
              <a:t>Network attack that manipulates host ARP tables to reroute local-area network (LAN) traffic</a:t>
            </a:r>
          </a:p>
          <a:p>
            <a:pPr lvl="1"/>
            <a:r>
              <a:rPr lang="en-US" sz="2400" dirty="0"/>
              <a:t>Possible man-in-the-middle attack</a:t>
            </a:r>
          </a:p>
          <a:p>
            <a:pPr lvl="1"/>
            <a:r>
              <a:rPr lang="en-US" sz="2400" dirty="0"/>
              <a:t>Requires an attacker to have a computer on the LAN</a:t>
            </a:r>
          </a:p>
          <a:p>
            <a:pPr lvl="1"/>
            <a:r>
              <a:rPr lang="en-US" sz="2400" dirty="0"/>
              <a:t>An attack on both the </a:t>
            </a:r>
            <a:r>
              <a:rPr lang="en-US" sz="2400" i="1" dirty="0"/>
              <a:t>functionality</a:t>
            </a:r>
            <a:r>
              <a:rPr lang="en-US" sz="2400" dirty="0"/>
              <a:t> and </a:t>
            </a:r>
            <a:r>
              <a:rPr lang="en-US" sz="2400" i="1" dirty="0"/>
              <a:t>confidentiality</a:t>
            </a:r>
            <a:r>
              <a:rPr lang="en-US" sz="2400" dirty="0"/>
              <a:t> of a network</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27</a:t>
            </a:fld>
            <a:endParaRPr lang="en-US" dirty="0"/>
          </a:p>
        </p:txBody>
      </p:sp>
      <p:sp>
        <p:nvSpPr>
          <p:cNvPr id="5" name="Title 4"/>
          <p:cNvSpPr>
            <a:spLocks noGrp="1"/>
          </p:cNvSpPr>
          <p:nvPr>
            <p:ph type="title"/>
          </p:nvPr>
        </p:nvSpPr>
        <p:spPr/>
        <p:txBody>
          <a:bodyPr/>
          <a:lstStyle/>
          <a:p>
            <a:pPr eaLnBrk="1" fontAlgn="auto" hangingPunct="1">
              <a:spcAft>
                <a:spcPts val="0"/>
              </a:spcAft>
              <a:defRPr/>
            </a:pPr>
            <a:r>
              <a:rPr lang="en-US" dirty="0"/>
              <a:t>4.3: ARP Poisoning</a:t>
            </a:r>
          </a:p>
        </p:txBody>
      </p:sp>
      <p:sp>
        <p:nvSpPr>
          <p:cNvPr id="43010" name="Content Placeholder 1"/>
          <p:cNvSpPr>
            <a:spLocks noGrp="1"/>
          </p:cNvSpPr>
          <p:nvPr>
            <p:ph idx="1"/>
          </p:nvPr>
        </p:nvSpPr>
        <p:spPr/>
        <p:txBody>
          <a:bodyPr/>
          <a:lstStyle/>
          <a:p>
            <a:r>
              <a:rPr lang="en-US" b="1" dirty="0"/>
              <a:t>Address Resolution Protocol (ARP) </a:t>
            </a:r>
          </a:p>
          <a:p>
            <a:pPr lvl="1"/>
            <a:r>
              <a:rPr lang="en-US" dirty="0"/>
              <a:t>Used to resolve 32-bit IP addresses (e.g., 55.91.56.21) into 48-bit local MAC addresses (e.g., 01-1C-23-0E-1D-41)</a:t>
            </a:r>
          </a:p>
          <a:p>
            <a:pPr lvl="1"/>
            <a:r>
              <a:rPr lang="en-US" dirty="0"/>
              <a:t>ARP tables store resolved addresses (below)</a:t>
            </a:r>
          </a:p>
        </p:txBody>
      </p:sp>
      <p:pic>
        <p:nvPicPr>
          <p:cNvPr id="43014" name="Picture 2" descr="A table of IP addresses and Physical addresses"/>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24000" y="3808413"/>
            <a:ext cx="5791200" cy="24082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28</a:t>
            </a:fld>
            <a:endParaRPr lang="en-US" dirty="0"/>
          </a:p>
        </p:txBody>
      </p:sp>
      <p:sp>
        <p:nvSpPr>
          <p:cNvPr id="5" name="Title 4"/>
          <p:cNvSpPr>
            <a:spLocks noGrp="1"/>
          </p:cNvSpPr>
          <p:nvPr>
            <p:ph type="title"/>
          </p:nvPr>
        </p:nvSpPr>
        <p:spPr/>
        <p:txBody>
          <a:bodyPr/>
          <a:lstStyle/>
          <a:p>
            <a:pPr eaLnBrk="1" fontAlgn="auto" hangingPunct="1">
              <a:spcAft>
                <a:spcPts val="0"/>
              </a:spcAft>
              <a:defRPr/>
            </a:pPr>
            <a:r>
              <a:rPr lang="en-US" dirty="0"/>
              <a:t>4.3: Normal ARP Operation</a:t>
            </a:r>
          </a:p>
        </p:txBody>
      </p:sp>
      <p:pic>
        <p:nvPicPr>
          <p:cNvPr id="44037" name="Picture 2" descr="Step1: Gateway sends ARP request (who has 10.0.0.1) to all hosts on subnet&#10;Step 2: Unintended hosts ignore the request&#10;Step 3: Host with the IP responds with its MAC address&#10;Step 4: IP and MAC address of the host from Step 3 is added to the gateway's ARP table and packets can now be sent.&#10;&#10;Normally an attacker on the same network cannot see traffic between two hosts. The switch only forwards traffic to the intended host based on MAC addresses.&#10;&#10;Every host can make ARP requests. "/>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 y="1295400"/>
            <a:ext cx="8077200" cy="4465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29</a:t>
            </a:fld>
            <a:endParaRPr lang="en-US" dirty="0"/>
          </a:p>
        </p:txBody>
      </p:sp>
      <p:sp>
        <p:nvSpPr>
          <p:cNvPr id="5" name="Title 4"/>
          <p:cNvSpPr>
            <a:spLocks noGrp="1"/>
          </p:cNvSpPr>
          <p:nvPr>
            <p:ph type="title"/>
          </p:nvPr>
        </p:nvSpPr>
        <p:spPr/>
        <p:txBody>
          <a:bodyPr/>
          <a:lstStyle/>
          <a:p>
            <a:pPr eaLnBrk="1" fontAlgn="auto" hangingPunct="1">
              <a:spcAft>
                <a:spcPts val="0"/>
              </a:spcAft>
              <a:defRPr/>
            </a:pPr>
            <a:r>
              <a:rPr lang="en-US" dirty="0"/>
              <a:t>4.3: ARP Poisoning</a:t>
            </a:r>
          </a:p>
        </p:txBody>
      </p:sp>
      <p:sp>
        <p:nvSpPr>
          <p:cNvPr id="45058" name="Content Placeholder 1"/>
          <p:cNvSpPr>
            <a:spLocks noGrp="1"/>
          </p:cNvSpPr>
          <p:nvPr>
            <p:ph idx="1"/>
          </p:nvPr>
        </p:nvSpPr>
        <p:spPr>
          <a:xfrm>
            <a:off x="457200" y="1481138"/>
            <a:ext cx="8458200" cy="4525962"/>
          </a:xfrm>
        </p:spPr>
        <p:txBody>
          <a:bodyPr/>
          <a:lstStyle/>
          <a:p>
            <a:r>
              <a:rPr lang="en-US" dirty="0"/>
              <a:t>The problem: ARP requests and replies do NOT require </a:t>
            </a:r>
            <a:r>
              <a:rPr lang="en-US" u="sng" dirty="0"/>
              <a:t>authentication or verification</a:t>
            </a:r>
          </a:p>
          <a:p>
            <a:pPr lvl="1"/>
            <a:r>
              <a:rPr lang="en-US" dirty="0"/>
              <a:t>All hosts trust all ARP replies</a:t>
            </a:r>
          </a:p>
          <a:p>
            <a:pPr lvl="1"/>
            <a:r>
              <a:rPr lang="en-US" dirty="0"/>
              <a:t>ARP spoofing uses false ARP replies to map any IP address to any MAC address</a:t>
            </a:r>
          </a:p>
          <a:p>
            <a:pPr lvl="1"/>
            <a:r>
              <a:rPr lang="en-US" dirty="0"/>
              <a:t>An attacker can manipulate ARP tables on all LAN hosts</a:t>
            </a:r>
          </a:p>
          <a:p>
            <a:pPr lvl="1"/>
            <a:r>
              <a:rPr lang="en-US" dirty="0"/>
              <a:t>The attacker must send a continuous stream of unsolicited ARP replies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3</a:t>
            </a:fld>
            <a:endParaRPr lang="en-US" dirty="0"/>
          </a:p>
        </p:txBody>
      </p:sp>
      <p:sp>
        <p:nvSpPr>
          <p:cNvPr id="8" name="Title 7"/>
          <p:cNvSpPr>
            <a:spLocks noGrp="1"/>
          </p:cNvSpPr>
          <p:nvPr>
            <p:ph type="title"/>
          </p:nvPr>
        </p:nvSpPr>
        <p:spPr>
          <a:xfrm>
            <a:off x="457200" y="274638"/>
            <a:ext cx="8229600" cy="868362"/>
          </a:xfrm>
        </p:spPr>
        <p:txBody>
          <a:bodyPr/>
          <a:lstStyle/>
          <a:p>
            <a:pPr eaLnBrk="1" hangingPunct="1">
              <a:defRPr/>
            </a:pPr>
            <a:r>
              <a:rPr lang="en-US" dirty="0"/>
              <a:t>Learning Objectives</a:t>
            </a:r>
          </a:p>
        </p:txBody>
      </p:sp>
      <p:sp>
        <p:nvSpPr>
          <p:cNvPr id="14338" name="Content Placeholder 9"/>
          <p:cNvSpPr>
            <a:spLocks noGrp="1"/>
          </p:cNvSpPr>
          <p:nvPr>
            <p:ph idx="1"/>
          </p:nvPr>
        </p:nvSpPr>
        <p:spPr>
          <a:xfrm>
            <a:off x="457200" y="1371600"/>
            <a:ext cx="8534400" cy="4800600"/>
          </a:xfrm>
        </p:spPr>
        <p:txBody>
          <a:bodyPr/>
          <a:lstStyle/>
          <a:p>
            <a:pPr eaLnBrk="1" hangingPunct="1">
              <a:spcBef>
                <a:spcPts val="1200"/>
              </a:spcBef>
            </a:pPr>
            <a:r>
              <a:rPr lang="en-US" sz="2400" dirty="0"/>
              <a:t>Describe the goals of creating secure networks.</a:t>
            </a:r>
          </a:p>
          <a:p>
            <a:pPr eaLnBrk="1" hangingPunct="1">
              <a:spcBef>
                <a:spcPts val="1200"/>
              </a:spcBef>
            </a:pPr>
            <a:r>
              <a:rPr lang="en-US" sz="2400" dirty="0"/>
              <a:t>Explain how denial-of-service (DoS) attacks work.</a:t>
            </a:r>
          </a:p>
          <a:p>
            <a:pPr eaLnBrk="1" hangingPunct="1">
              <a:spcBef>
                <a:spcPts val="1200"/>
              </a:spcBef>
            </a:pPr>
            <a:r>
              <a:rPr lang="en-US" sz="2400" dirty="0"/>
              <a:t>Explain how ARP poisoning works.</a:t>
            </a:r>
          </a:p>
          <a:p>
            <a:pPr eaLnBrk="1" hangingPunct="1">
              <a:spcBef>
                <a:spcPts val="1200"/>
              </a:spcBef>
            </a:pPr>
            <a:r>
              <a:rPr lang="en-US" sz="2400" dirty="0"/>
              <a:t>Know why access controls are important for networks.</a:t>
            </a:r>
          </a:p>
          <a:p>
            <a:pPr eaLnBrk="1" hangingPunct="1">
              <a:spcBef>
                <a:spcPts val="1200"/>
              </a:spcBef>
            </a:pPr>
            <a:r>
              <a:rPr lang="en-US" sz="2400" dirty="0"/>
              <a:t>Explain how to secure Ethernet networks.</a:t>
            </a:r>
          </a:p>
          <a:p>
            <a:pPr eaLnBrk="1" hangingPunct="1">
              <a:spcBef>
                <a:spcPts val="1200"/>
              </a:spcBef>
            </a:pPr>
            <a:r>
              <a:rPr lang="en-US" sz="2400" dirty="0"/>
              <a:t>Describe wireless (WLAN) security standards.</a:t>
            </a:r>
          </a:p>
          <a:p>
            <a:pPr eaLnBrk="1" hangingPunct="1">
              <a:spcBef>
                <a:spcPts val="1200"/>
              </a:spcBef>
            </a:pPr>
            <a:r>
              <a:rPr lang="en-US" sz="2400" dirty="0"/>
              <a:t>Describe potential attacks against wireless networks.</a:t>
            </a:r>
            <a:endParaRPr lang="en-US" sz="2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30</a:t>
            </a:fld>
            <a:endParaRPr lang="en-US" dirty="0"/>
          </a:p>
        </p:txBody>
      </p:sp>
      <p:sp>
        <p:nvSpPr>
          <p:cNvPr id="3" name="Title 2"/>
          <p:cNvSpPr>
            <a:spLocks noGrp="1"/>
          </p:cNvSpPr>
          <p:nvPr>
            <p:ph type="title"/>
          </p:nvPr>
        </p:nvSpPr>
        <p:spPr/>
        <p:txBody>
          <a:bodyPr/>
          <a:lstStyle/>
          <a:p>
            <a:r>
              <a:rPr lang="en-US" dirty="0"/>
              <a:t>4.3: ARP Poisoning</a:t>
            </a:r>
          </a:p>
        </p:txBody>
      </p:sp>
      <p:pic>
        <p:nvPicPr>
          <p:cNvPr id="1026" name="Picture 2" descr="Step 1: Attacker continually sends altered ARP responses to other hosts on the network on behalf of the gateway.&#10;&#10;Step 2: Other hosts record false entries in their ARP table.&#10;&#10;Step 3: The attacker continually sends altered ARP responses to the Gateway saying it is the other hosts.&#10;&#10;Step 4: All traffic from hosts to the gateway goes to the attacker based on MAC address&#10;&#10;Step 5: Attacker intercepts packets and automatically reroutes all traffic&#10;&#10;Note: The switch forwards traffic to the attacker based on altered MAC addresses. The switch ignores all IP addresses."/>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838199" y="1199108"/>
            <a:ext cx="7870877" cy="497309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297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31</a:t>
            </a:fld>
            <a:endParaRPr lang="en-US" dirty="0"/>
          </a:p>
        </p:txBody>
      </p:sp>
      <p:sp>
        <p:nvSpPr>
          <p:cNvPr id="5" name="Title 4"/>
          <p:cNvSpPr>
            <a:spLocks noGrp="1"/>
          </p:cNvSpPr>
          <p:nvPr>
            <p:ph type="title"/>
          </p:nvPr>
        </p:nvSpPr>
        <p:spPr>
          <a:xfrm>
            <a:off x="457200" y="274638"/>
            <a:ext cx="8229600" cy="792162"/>
          </a:xfrm>
        </p:spPr>
        <p:txBody>
          <a:bodyPr/>
          <a:lstStyle/>
          <a:p>
            <a:pPr eaLnBrk="1" fontAlgn="auto" hangingPunct="1">
              <a:spcAft>
                <a:spcPts val="0"/>
              </a:spcAft>
              <a:defRPr/>
            </a:pPr>
            <a:r>
              <a:rPr lang="en-US" dirty="0"/>
              <a:t>4.3: ARP Poisoning</a:t>
            </a:r>
          </a:p>
        </p:txBody>
      </p:sp>
      <p:sp>
        <p:nvSpPr>
          <p:cNvPr id="47106" name="Content Placeholder 1"/>
          <p:cNvSpPr>
            <a:spLocks noGrp="1"/>
          </p:cNvSpPr>
          <p:nvPr>
            <p:ph idx="1"/>
          </p:nvPr>
        </p:nvSpPr>
        <p:spPr>
          <a:xfrm>
            <a:off x="457200" y="1143000"/>
            <a:ext cx="8229600" cy="4864100"/>
          </a:xfrm>
        </p:spPr>
        <p:txBody>
          <a:bodyPr/>
          <a:lstStyle/>
          <a:p>
            <a:pPr eaLnBrk="1" hangingPunct="1"/>
            <a:r>
              <a:rPr lang="en-US" dirty="0"/>
              <a:t>ARP DoS Attack</a:t>
            </a:r>
          </a:p>
          <a:p>
            <a:pPr lvl="1"/>
            <a:r>
              <a:rPr lang="en-US" dirty="0"/>
              <a:t>Attacker sends all internal hosts a continuous stream of unsolicited spoofed ARP replies saying the gateway (10.0.0.4) is at E5-E5-E5-E5-E5-E5 (Step 1)</a:t>
            </a:r>
          </a:p>
          <a:p>
            <a:pPr lvl="1"/>
            <a:r>
              <a:rPr lang="en-US" dirty="0"/>
              <a:t>Hosts record the gateway’s IP address and nonexistent MAC address (Step 2)</a:t>
            </a:r>
          </a:p>
          <a:p>
            <a:pPr lvl="1"/>
            <a:r>
              <a:rPr lang="en-US" dirty="0"/>
              <a:t>The switch receives packets from internal hosts addressed to E5-E5-E5-E5-E5-E5 but cannot deliver them because the host does not exist</a:t>
            </a:r>
          </a:p>
          <a:p>
            <a:pPr lvl="1"/>
            <a:r>
              <a:rPr lang="en-US" dirty="0"/>
              <a:t>Packets addressed to E5-E5-E5-E5-E5-E5 are dropped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32</a:t>
            </a:fld>
            <a:endParaRPr lang="en-US" dirty="0"/>
          </a:p>
        </p:txBody>
      </p:sp>
      <p:sp>
        <p:nvSpPr>
          <p:cNvPr id="5" name="Title 4"/>
          <p:cNvSpPr>
            <a:spLocks noGrp="1"/>
          </p:cNvSpPr>
          <p:nvPr>
            <p:ph type="title"/>
          </p:nvPr>
        </p:nvSpPr>
        <p:spPr/>
        <p:txBody>
          <a:bodyPr/>
          <a:lstStyle/>
          <a:p>
            <a:pPr eaLnBrk="1" fontAlgn="auto" hangingPunct="1">
              <a:spcAft>
                <a:spcPts val="0"/>
              </a:spcAft>
              <a:defRPr/>
            </a:pPr>
            <a:r>
              <a:rPr lang="en-US" dirty="0"/>
              <a:t>4.3: ARP DoS Attack</a:t>
            </a:r>
          </a:p>
        </p:txBody>
      </p:sp>
      <p:pic>
        <p:nvPicPr>
          <p:cNvPr id="48133" name="Picture 2" descr="Step 1: Attacker continually sends altered ARP responses to internal hosts saying nonexistent host has the IP used by the gateway.&#10;&#10;Step 2: Hosts record false entries in their ARP table.&#10;&#10;Step 3: All traffic intended from hosts to the gateway is dropped by the switch because there is no host with that that MAC address.&#10;&#10;Note: The switch cannot forward traffic to the nonexistent host because it does not responds. Switches ignore all IP addresses. All internal hosts are effectively denied access to the gateway."/>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599" y="1219200"/>
            <a:ext cx="8285967" cy="480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33</a:t>
            </a:fld>
            <a:endParaRPr lang="en-US" dirty="0"/>
          </a:p>
        </p:txBody>
      </p:sp>
      <p:sp>
        <p:nvSpPr>
          <p:cNvPr id="5" name="Title 4"/>
          <p:cNvSpPr>
            <a:spLocks noGrp="1"/>
          </p:cNvSpPr>
          <p:nvPr>
            <p:ph type="title"/>
          </p:nvPr>
        </p:nvSpPr>
        <p:spPr/>
        <p:txBody>
          <a:bodyPr/>
          <a:lstStyle/>
          <a:p>
            <a:pPr eaLnBrk="1" fontAlgn="auto" hangingPunct="1">
              <a:spcAft>
                <a:spcPts val="0"/>
              </a:spcAft>
              <a:defRPr/>
            </a:pPr>
            <a:r>
              <a:rPr lang="en-US" dirty="0"/>
              <a:t>4.3: ARP Poisoning</a:t>
            </a:r>
          </a:p>
        </p:txBody>
      </p:sp>
      <p:sp>
        <p:nvSpPr>
          <p:cNvPr id="49154" name="Content Placeholder 1"/>
          <p:cNvSpPr>
            <a:spLocks noGrp="1"/>
          </p:cNvSpPr>
          <p:nvPr>
            <p:ph idx="1"/>
          </p:nvPr>
        </p:nvSpPr>
        <p:spPr/>
        <p:txBody>
          <a:bodyPr/>
          <a:lstStyle/>
          <a:p>
            <a:pPr eaLnBrk="1" hangingPunct="1"/>
            <a:r>
              <a:rPr lang="en-US" dirty="0"/>
              <a:t>Preventing ARP Poisoning</a:t>
            </a:r>
          </a:p>
          <a:p>
            <a:pPr lvl="1" eaLnBrk="1" hangingPunct="1"/>
            <a:r>
              <a:rPr lang="en-US" sz="2400" dirty="0"/>
              <a:t>Static ARP tables are manually set</a:t>
            </a:r>
          </a:p>
          <a:p>
            <a:pPr lvl="2"/>
            <a:r>
              <a:rPr lang="en-US" dirty="0"/>
              <a:t>Most organizations are too large, change too quickly, and lack the experience to effectively manage static IP and ARP tables</a:t>
            </a:r>
          </a:p>
          <a:p>
            <a:pPr lvl="1" eaLnBrk="1" hangingPunct="1"/>
            <a:r>
              <a:rPr lang="en-US" sz="2400" dirty="0"/>
              <a:t>Limit Local Access</a:t>
            </a:r>
          </a:p>
          <a:p>
            <a:pPr lvl="2" eaLnBrk="1" hangingPunct="1"/>
            <a:r>
              <a:rPr lang="en-US" dirty="0"/>
              <a:t>Foreign hosts must be kept off the LAN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34</a:t>
            </a:fld>
            <a:endParaRPr lang="en-US" dirty="0"/>
          </a:p>
        </p:txBody>
      </p:sp>
      <p:sp>
        <p:nvSpPr>
          <p:cNvPr id="5" name="Title 4"/>
          <p:cNvSpPr>
            <a:spLocks noGrp="1"/>
          </p:cNvSpPr>
          <p:nvPr>
            <p:ph type="title"/>
          </p:nvPr>
        </p:nvSpPr>
        <p:spPr>
          <a:xfrm>
            <a:off x="457200" y="274638"/>
            <a:ext cx="8229600" cy="792162"/>
          </a:xfrm>
        </p:spPr>
        <p:txBody>
          <a:bodyPr/>
          <a:lstStyle/>
          <a:p>
            <a:pPr eaLnBrk="1" fontAlgn="auto" hangingPunct="1">
              <a:spcAft>
                <a:spcPts val="0"/>
              </a:spcAft>
              <a:defRPr/>
            </a:pPr>
            <a:r>
              <a:rPr lang="en-US" dirty="0"/>
              <a:t>4.4: Corporate LAN</a:t>
            </a:r>
          </a:p>
        </p:txBody>
      </p:sp>
      <p:pic>
        <p:nvPicPr>
          <p:cNvPr id="54277" name="Picture 2" descr="Attacker can connect the Ethernet switch to or access point, bypassing the site firewall. After this the attacker can intercept and read wireless transmissions."/>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33400" y="1143000"/>
            <a:ext cx="7924800" cy="4884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35</a:t>
            </a:fld>
            <a:endParaRPr lang="en-US" dirty="0"/>
          </a:p>
        </p:txBody>
      </p:sp>
      <p:sp>
        <p:nvSpPr>
          <p:cNvPr id="5" name="Title 4"/>
          <p:cNvSpPr>
            <a:spLocks noGrp="1"/>
          </p:cNvSpPr>
          <p:nvPr>
            <p:ph type="title"/>
          </p:nvPr>
        </p:nvSpPr>
        <p:spPr>
          <a:xfrm>
            <a:off x="457200" y="274638"/>
            <a:ext cx="8229600" cy="792162"/>
          </a:xfrm>
        </p:spPr>
        <p:txBody>
          <a:bodyPr/>
          <a:lstStyle/>
          <a:p>
            <a:pPr eaLnBrk="1" fontAlgn="auto" hangingPunct="1">
              <a:spcAft>
                <a:spcPts val="0"/>
              </a:spcAft>
              <a:defRPr/>
            </a:pPr>
            <a:r>
              <a:rPr lang="en-US" dirty="0"/>
              <a:t>4.5: Ethernet and 802.1X</a:t>
            </a:r>
          </a:p>
        </p:txBody>
      </p:sp>
      <p:pic>
        <p:nvPicPr>
          <p:cNvPr id="56325" name="Picture 2" descr="Attacker can walk up to any wall jack and connect to the network, bypassing the border firewall. 802.1X requires the supplicant to authenticate itself before giving entry to the network.&#10;&#10;Use of ca central authentication server reduces the cost per switch, brings consistency of authentication, and allows immediate changes to authentication data.&#10;"/>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81000" y="1143000"/>
            <a:ext cx="8566180" cy="464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36</a:t>
            </a:fld>
            <a:endParaRPr lang="en-US" dirty="0"/>
          </a:p>
        </p:txBody>
      </p:sp>
      <p:sp>
        <p:nvSpPr>
          <p:cNvPr id="5" name="Title 4"/>
          <p:cNvSpPr>
            <a:spLocks noGrp="1"/>
          </p:cNvSpPr>
          <p:nvPr>
            <p:ph type="title"/>
          </p:nvPr>
        </p:nvSpPr>
        <p:spPr>
          <a:xfrm>
            <a:off x="457200" y="274638"/>
            <a:ext cx="8534400" cy="563562"/>
          </a:xfrm>
        </p:spPr>
        <p:txBody>
          <a:bodyPr/>
          <a:lstStyle/>
          <a:p>
            <a:pPr eaLnBrk="1" fontAlgn="auto" hangingPunct="1">
              <a:spcAft>
                <a:spcPts val="0"/>
              </a:spcAft>
              <a:defRPr/>
            </a:pPr>
            <a:r>
              <a:rPr lang="en-US" sz="2800" dirty="0"/>
              <a:t>4.5: Extensible Authentication Protocol (EAP)</a:t>
            </a:r>
          </a:p>
        </p:txBody>
      </p:sp>
      <p:pic>
        <p:nvPicPr>
          <p:cNvPr id="57349" name="Picture 2" descr="When supplicant connects to workgroup switch (Authenticator): &#10;1) Authenticator starts EAP &#10;2) Central Authentication Server (CAS) sends EAP request (asks for smart card credentials)&#10;3) EAP response (Negative acknowledgment) is sent back by supplicant.&#10;4) CAS sends EAP request (asks for MS-CHAP credentials)&#10;5) EAP response (Correct credentials) is sent by the supplicant&#10;6) CAS sends EAP success to authenticator.&#10;7) Authenticator sends authentication success notification to supplicant (Outside of the EAP)"/>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76400" y="838200"/>
            <a:ext cx="5715000" cy="5670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37</a:t>
            </a:fld>
            <a:endParaRPr lang="en-US" dirty="0"/>
          </a:p>
        </p:txBody>
      </p:sp>
      <p:sp>
        <p:nvSpPr>
          <p:cNvPr id="5" name="Title 4"/>
          <p:cNvSpPr>
            <a:spLocks noGrp="1"/>
          </p:cNvSpPr>
          <p:nvPr>
            <p:ph type="title"/>
          </p:nvPr>
        </p:nvSpPr>
        <p:spPr>
          <a:xfrm>
            <a:off x="457200" y="228600"/>
            <a:ext cx="8229600" cy="1020762"/>
          </a:xfrm>
        </p:spPr>
        <p:txBody>
          <a:bodyPr>
            <a:normAutofit/>
          </a:bodyPr>
          <a:lstStyle/>
          <a:p>
            <a:pPr eaLnBrk="1" fontAlgn="auto" hangingPunct="1">
              <a:spcAft>
                <a:spcPts val="0"/>
              </a:spcAft>
              <a:defRPr/>
            </a:pPr>
            <a:r>
              <a:rPr lang="en-US" sz="3200" dirty="0"/>
              <a:t>4.6: Wireless Network Access</a:t>
            </a:r>
          </a:p>
        </p:txBody>
      </p:sp>
      <p:pic>
        <p:nvPicPr>
          <p:cNvPr id="61445" name="Picture 2" descr="1) Wireless clients connect to Access Point (AP) using radio waves (IEEE 802.11)&#10;&#10;2) The AP connects to the local wired Ethernet network (802.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38150" y="1200150"/>
            <a:ext cx="8458200" cy="4662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38</a:t>
            </a:fld>
            <a:endParaRPr lang="en-US" dirty="0"/>
          </a:p>
        </p:txBody>
      </p:sp>
      <p:sp>
        <p:nvSpPr>
          <p:cNvPr id="5" name="Title 4"/>
          <p:cNvSpPr>
            <a:spLocks noGrp="1"/>
          </p:cNvSpPr>
          <p:nvPr>
            <p:ph type="title"/>
          </p:nvPr>
        </p:nvSpPr>
        <p:spPr>
          <a:xfrm>
            <a:off x="457200" y="274638"/>
            <a:ext cx="8229600" cy="792162"/>
          </a:xfrm>
        </p:spPr>
        <p:txBody>
          <a:bodyPr/>
          <a:lstStyle/>
          <a:p>
            <a:pPr eaLnBrk="1" fontAlgn="auto" hangingPunct="1">
              <a:spcAft>
                <a:spcPts val="0"/>
              </a:spcAft>
              <a:defRPr/>
            </a:pPr>
            <a:r>
              <a:rPr lang="en-US" sz="3400" dirty="0"/>
              <a:t>4.6: Unauthorized Network Access</a:t>
            </a:r>
          </a:p>
        </p:txBody>
      </p:sp>
      <p:sp>
        <p:nvSpPr>
          <p:cNvPr id="62466" name="Content Placeholder 1"/>
          <p:cNvSpPr>
            <a:spLocks noGrp="1"/>
          </p:cNvSpPr>
          <p:nvPr>
            <p:ph idx="1"/>
          </p:nvPr>
        </p:nvSpPr>
        <p:spPr>
          <a:xfrm>
            <a:off x="457200" y="1143000"/>
            <a:ext cx="8534400" cy="4711700"/>
          </a:xfrm>
        </p:spPr>
        <p:txBody>
          <a:bodyPr/>
          <a:lstStyle/>
          <a:p>
            <a:pPr eaLnBrk="1" hangingPunct="1"/>
            <a:r>
              <a:rPr lang="en-US" i="1" dirty="0"/>
              <a:t>Open networks</a:t>
            </a:r>
            <a:r>
              <a:rPr lang="en-US" dirty="0"/>
              <a:t> can be legally accessed by anyone</a:t>
            </a:r>
          </a:p>
          <a:p>
            <a:pPr lvl="1" eaLnBrk="1" hangingPunct="1"/>
            <a:r>
              <a:rPr lang="en-US" dirty="0"/>
              <a:t>Found in public places like cafés, coffee shops, universities, etc.</a:t>
            </a:r>
          </a:p>
          <a:p>
            <a:r>
              <a:rPr lang="en-US" i="1" dirty="0"/>
              <a:t>Private networks </a:t>
            </a:r>
            <a:r>
              <a:rPr lang="en-US" dirty="0"/>
              <a:t>that do not allow access unless specifically authorized</a:t>
            </a:r>
          </a:p>
          <a:p>
            <a:r>
              <a:rPr lang="en-US" i="1" dirty="0"/>
              <a:t>Secured networks </a:t>
            </a:r>
            <a:r>
              <a:rPr lang="en-US" dirty="0"/>
              <a:t>have security protocols enabled</a:t>
            </a:r>
          </a:p>
          <a:p>
            <a:pPr lvl="1"/>
            <a:r>
              <a:rPr lang="en-US" dirty="0"/>
              <a:t>Users are authenticated and wireless traffic is encrypted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52400"/>
            <a:ext cx="8229600" cy="1020762"/>
          </a:xfrm>
        </p:spPr>
        <p:txBody>
          <a:bodyPr>
            <a:normAutofit/>
          </a:bodyPr>
          <a:lstStyle/>
          <a:p>
            <a:pPr eaLnBrk="1" fontAlgn="auto" hangingPunct="1">
              <a:spcAft>
                <a:spcPts val="0"/>
              </a:spcAft>
              <a:defRPr/>
            </a:pPr>
            <a:r>
              <a:rPr lang="en-US" sz="3200" dirty="0"/>
              <a:t>4.6: Unauthorized Wireless Access</a:t>
            </a:r>
          </a:p>
        </p:txBody>
      </p:sp>
      <p:pic>
        <p:nvPicPr>
          <p:cNvPr id="63493" name="Picture 2" descr="If the range of wireless AP is outside of the boundaries of the corporate site, the attacker does not need to physically be on site to access the internal network.&#10;&#10;After gaining access to the private network, the attacker can cause harm to internal clients, steal data, or launch external attacks."/>
          <p:cNvPicPr>
            <a:picLocks noChangeAspect="1" noChangeArrowheads="1"/>
          </p:cNvPicPr>
          <p:nvPr/>
        </p:nvPicPr>
        <p:blipFill>
          <a:blip r:embed="rId2" cstate="screen">
            <a:extLst>
              <a:ext uri="{28A0092B-C50C-407E-A947-70E740481C1C}">
                <a14:useLocalDpi xmlns:a14="http://schemas.microsoft.com/office/drawing/2010/main"/>
              </a:ext>
            </a:extLst>
          </a:blip>
          <a:srcRect l="12337" t="12434" r="9846" b="8807"/>
          <a:stretch>
            <a:fillRect/>
          </a:stretch>
        </p:blipFill>
        <p:spPr bwMode="auto">
          <a:xfrm>
            <a:off x="823913" y="1143000"/>
            <a:ext cx="6905701" cy="480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4</a:t>
            </a:fld>
            <a:endParaRPr lang="en-US" dirty="0"/>
          </a:p>
        </p:txBody>
      </p:sp>
      <p:sp>
        <p:nvSpPr>
          <p:cNvPr id="2" name="Title 1">
            <a:extLst>
              <a:ext uri="{FF2B5EF4-FFF2-40B4-BE49-F238E27FC236}">
                <a16:creationId xmlns:a16="http://schemas.microsoft.com/office/drawing/2014/main" id="{0E0ECFC7-84BF-4AE0-B8BC-946DA9B12ECC}"/>
              </a:ext>
            </a:extLst>
          </p:cNvPr>
          <p:cNvSpPr>
            <a:spLocks noGrp="1"/>
          </p:cNvSpPr>
          <p:nvPr>
            <p:ph type="title"/>
          </p:nvPr>
        </p:nvSpPr>
        <p:spPr>
          <a:xfrm>
            <a:off x="457200" y="-1143000"/>
            <a:ext cx="8229600" cy="1143000"/>
          </a:xfrm>
        </p:spPr>
        <p:txBody>
          <a:bodyPr vert="horz" rtlCol="0" anchor="b">
            <a:normAutofit/>
            <a:scene3d>
              <a:camera prst="orthographicFront"/>
              <a:lightRig rig="soft" dir="t"/>
            </a:scene3d>
            <a:sp3d prstMaterial="softEdge">
              <a:bevelT w="25400" h="25400"/>
            </a:sp3d>
          </a:bodyPr>
          <a:lstStyle/>
          <a:p>
            <a:r>
              <a:rPr lang="en-US" dirty="0"/>
              <a:t>Chapter 4: Secure Networks</a:t>
            </a:r>
            <a:endParaRPr lang="en-CA" dirty="0"/>
          </a:p>
        </p:txBody>
      </p:sp>
      <p:grpSp>
        <p:nvGrpSpPr>
          <p:cNvPr id="3" name="Group 2" descr="In this chapter, we focus on the secure networks.">
            <a:extLst>
              <a:ext uri="{FF2B5EF4-FFF2-40B4-BE49-F238E27FC236}">
                <a16:creationId xmlns:a16="http://schemas.microsoft.com/office/drawing/2014/main" id="{A56FCA88-DFD5-444E-9EAE-68BD5A2F42B7}"/>
              </a:ext>
            </a:extLst>
          </p:cNvPr>
          <p:cNvGrpSpPr/>
          <p:nvPr/>
        </p:nvGrpSpPr>
        <p:grpSpPr>
          <a:xfrm>
            <a:off x="304800" y="914400"/>
            <a:ext cx="8534400" cy="4821238"/>
            <a:chOff x="304800" y="914400"/>
            <a:chExt cx="8534400" cy="4821238"/>
          </a:xfrm>
        </p:grpSpPr>
        <p:pic>
          <p:nvPicPr>
            <p:cNvPr id="1536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l="3333" t="10001" r="13333" b="3078"/>
            <a:stretch>
              <a:fillRect/>
            </a:stretch>
          </p:blipFill>
          <p:spPr bwMode="auto">
            <a:xfrm>
              <a:off x="304800" y="914400"/>
              <a:ext cx="8534400" cy="4821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ounded Rectangle 6"/>
            <p:cNvSpPr/>
            <p:nvPr/>
          </p:nvSpPr>
          <p:spPr>
            <a:xfrm>
              <a:off x="2514600" y="4127500"/>
              <a:ext cx="1079500" cy="13414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40</a:t>
            </a:fld>
            <a:endParaRPr lang="en-US" dirty="0"/>
          </a:p>
        </p:txBody>
      </p:sp>
      <p:sp>
        <p:nvSpPr>
          <p:cNvPr id="5" name="Title 4"/>
          <p:cNvSpPr>
            <a:spLocks noGrp="1"/>
          </p:cNvSpPr>
          <p:nvPr>
            <p:ph type="title"/>
          </p:nvPr>
        </p:nvSpPr>
        <p:spPr>
          <a:xfrm>
            <a:off x="457200" y="152400"/>
            <a:ext cx="8229600" cy="1020762"/>
          </a:xfrm>
        </p:spPr>
        <p:txBody>
          <a:bodyPr>
            <a:normAutofit/>
          </a:bodyPr>
          <a:lstStyle/>
          <a:p>
            <a:pPr eaLnBrk="1" fontAlgn="auto" hangingPunct="1">
              <a:spcAft>
                <a:spcPts val="0"/>
              </a:spcAft>
              <a:defRPr/>
            </a:pPr>
            <a:r>
              <a:rPr lang="en-US" sz="3200" dirty="0"/>
              <a:t>4.6: Evil Twin Access Point</a:t>
            </a:r>
          </a:p>
        </p:txBody>
      </p:sp>
      <p:pic>
        <p:nvPicPr>
          <p:cNvPr id="64517" name="Picture 2" descr="Step 1) Evil twin AP operating outside the site uses high power to attract the victim wireless client.&#10;&#10;Step 2) Wireless client associates with evil twin AP.&#10;&#10;Step 3) Evil twin sends own attacks, impersonating the victim.&#10;&#10;Step 4) Evil twin intercepts reads, then passes on all communication&#10;&#10;Note: Evil Twin must have a stronger signal than the legitimate AP"/>
          <p:cNvPicPr>
            <a:picLocks noChangeAspect="1" noChangeArrowheads="1"/>
          </p:cNvPicPr>
          <p:nvPr/>
        </p:nvPicPr>
        <p:blipFill>
          <a:blip r:embed="rId2" cstate="screen">
            <a:extLst>
              <a:ext uri="{28A0092B-C50C-407E-A947-70E740481C1C}">
                <a14:useLocalDpi xmlns:a14="http://schemas.microsoft.com/office/drawing/2010/main"/>
              </a:ext>
            </a:extLst>
          </a:blip>
          <a:srcRect l="13760" t="13652" r="11269" b="6485"/>
          <a:stretch>
            <a:fillRect/>
          </a:stretch>
        </p:blipFill>
        <p:spPr bwMode="auto">
          <a:xfrm>
            <a:off x="1143000" y="1143000"/>
            <a:ext cx="6858000" cy="5078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41</a:t>
            </a:fld>
            <a:endParaRPr lang="en-US" dirty="0"/>
          </a:p>
        </p:txBody>
      </p:sp>
      <p:sp>
        <p:nvSpPr>
          <p:cNvPr id="5" name="Title 4"/>
          <p:cNvSpPr>
            <a:spLocks noGrp="1"/>
          </p:cNvSpPr>
          <p:nvPr>
            <p:ph type="title"/>
          </p:nvPr>
        </p:nvSpPr>
        <p:spPr>
          <a:xfrm>
            <a:off x="457200" y="228600"/>
            <a:ext cx="8229600" cy="1020762"/>
          </a:xfrm>
        </p:spPr>
        <p:txBody>
          <a:bodyPr/>
          <a:lstStyle/>
          <a:p>
            <a:pPr eaLnBrk="1" fontAlgn="auto" hangingPunct="1">
              <a:spcAft>
                <a:spcPts val="0"/>
              </a:spcAft>
              <a:defRPr/>
            </a:pPr>
            <a:r>
              <a:rPr lang="en-US" sz="2800" dirty="0"/>
              <a:t>4.6: VPN Protection Against Evil Twin APs</a:t>
            </a:r>
          </a:p>
        </p:txBody>
      </p:sp>
      <p:pic>
        <p:nvPicPr>
          <p:cNvPr id="65541" name="Picture 2" descr="VPN provides end-to-end protection. With pre-shared secret, the evil twin cannot intercept.&#10;"/>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8600" y="1524000"/>
            <a:ext cx="8655050" cy="3733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42</a:t>
            </a:fld>
            <a:endParaRPr lang="en-US" dirty="0"/>
          </a:p>
        </p:txBody>
      </p:sp>
      <p:sp>
        <p:nvSpPr>
          <p:cNvPr id="5" name="Title 4"/>
          <p:cNvSpPr>
            <a:spLocks noGrp="1"/>
          </p:cNvSpPr>
          <p:nvPr>
            <p:ph type="title"/>
          </p:nvPr>
        </p:nvSpPr>
        <p:spPr>
          <a:xfrm>
            <a:off x="457200" y="228600"/>
            <a:ext cx="8229600" cy="1020762"/>
          </a:xfrm>
        </p:spPr>
        <p:txBody>
          <a:bodyPr/>
          <a:lstStyle/>
          <a:p>
            <a:pPr eaLnBrk="1" fontAlgn="auto" hangingPunct="1">
              <a:spcAft>
                <a:spcPts val="0"/>
              </a:spcAft>
              <a:defRPr/>
            </a:pPr>
            <a:r>
              <a:rPr lang="en-US" sz="2800" dirty="0"/>
              <a:t>4.6: Wireless DoS − Disassociation &amp; Jamming</a:t>
            </a:r>
          </a:p>
        </p:txBody>
      </p:sp>
      <p:pic>
        <p:nvPicPr>
          <p:cNvPr id="66565" name="Picture 2" descr="1) Attacker floods the entire frequency.&#10;2) Attacker floods the access point with too many packets&#10;3) Attacker sends &quot;disassociate&quot; to all internal wireless clients"/>
          <p:cNvPicPr>
            <a:picLocks noChangeAspect="1" noChangeArrowheads="1"/>
          </p:cNvPicPr>
          <p:nvPr/>
        </p:nvPicPr>
        <p:blipFill>
          <a:blip r:embed="rId2" cstate="screen">
            <a:extLst>
              <a:ext uri="{28A0092B-C50C-407E-A947-70E740481C1C}">
                <a14:useLocalDpi xmlns:a14="http://schemas.microsoft.com/office/drawing/2010/main"/>
              </a:ext>
            </a:extLst>
          </a:blip>
          <a:srcRect l="12811" t="15527" r="10320" b="8861"/>
          <a:stretch>
            <a:fillRect/>
          </a:stretch>
        </p:blipFill>
        <p:spPr bwMode="auto">
          <a:xfrm>
            <a:off x="838200" y="1143000"/>
            <a:ext cx="7162800" cy="4951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p:cNvSpPr txBox="1"/>
          <p:nvPr/>
        </p:nvSpPr>
        <p:spPr>
          <a:xfrm>
            <a:off x="6248400" y="5886341"/>
            <a:ext cx="2659702" cy="646331"/>
          </a:xfrm>
          <a:prstGeom prst="rect">
            <a:avLst/>
          </a:prstGeom>
          <a:noFill/>
        </p:spPr>
        <p:txBody>
          <a:bodyPr wrap="none" rtlCol="0">
            <a:spAutoFit/>
          </a:bodyPr>
          <a:lstStyle/>
          <a:p>
            <a:r>
              <a:rPr lang="en-US" dirty="0">
                <a:hlinkClick r:id="rId3"/>
              </a:rPr>
              <a:t>Marriot get FCC </a:t>
            </a:r>
            <a:r>
              <a:rPr lang="en-US" dirty="0" err="1">
                <a:hlinkClick r:id="rId3"/>
              </a:rPr>
              <a:t>wifi</a:t>
            </a:r>
            <a:r>
              <a:rPr lang="en-US" dirty="0">
                <a:hlinkClick r:id="rId3"/>
              </a:rPr>
              <a:t> fine</a:t>
            </a:r>
            <a:endParaRPr lang="en-US" dirty="0"/>
          </a:p>
          <a:p>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43</a:t>
            </a:fld>
            <a:endParaRPr lang="en-US" dirty="0"/>
          </a:p>
        </p:txBody>
      </p:sp>
      <p:sp>
        <p:nvSpPr>
          <p:cNvPr id="5" name="Title 4"/>
          <p:cNvSpPr>
            <a:spLocks noGrp="1"/>
          </p:cNvSpPr>
          <p:nvPr>
            <p:ph type="title"/>
          </p:nvPr>
        </p:nvSpPr>
        <p:spPr>
          <a:xfrm>
            <a:off x="457200" y="274638"/>
            <a:ext cx="8229600" cy="1020762"/>
          </a:xfrm>
        </p:spPr>
        <p:txBody>
          <a:bodyPr/>
          <a:lstStyle/>
          <a:p>
            <a:pPr eaLnBrk="1" fontAlgn="auto" hangingPunct="1">
              <a:spcAft>
                <a:spcPts val="0"/>
              </a:spcAft>
              <a:defRPr/>
            </a:pPr>
            <a:r>
              <a:rPr lang="en-US" sz="2800" dirty="0"/>
              <a:t>4.6: 802.11i or WPA Wireless LAN Access Control in 802.1X Mode</a:t>
            </a:r>
          </a:p>
        </p:txBody>
      </p:sp>
      <p:pic>
        <p:nvPicPr>
          <p:cNvPr id="67589"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8600" y="1446213"/>
            <a:ext cx="8610600" cy="422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44</a:t>
            </a:fld>
            <a:endParaRPr lang="en-US" dirty="0"/>
          </a:p>
        </p:txBody>
      </p:sp>
      <p:sp>
        <p:nvSpPr>
          <p:cNvPr id="5" name="Title 4"/>
          <p:cNvSpPr>
            <a:spLocks noGrp="1"/>
          </p:cNvSpPr>
          <p:nvPr>
            <p:ph type="title"/>
          </p:nvPr>
        </p:nvSpPr>
        <p:spPr>
          <a:xfrm>
            <a:off x="457200" y="274638"/>
            <a:ext cx="8229600" cy="1020762"/>
          </a:xfrm>
        </p:spPr>
        <p:txBody>
          <a:bodyPr/>
          <a:lstStyle/>
          <a:p>
            <a:pPr eaLnBrk="1" fontAlgn="auto" hangingPunct="1">
              <a:spcAft>
                <a:spcPts val="0"/>
              </a:spcAft>
              <a:defRPr/>
            </a:pPr>
            <a:r>
              <a:rPr lang="en-US" sz="3200" dirty="0"/>
              <a:t>4.6: Extended EAP Protocols</a:t>
            </a:r>
          </a:p>
        </p:txBody>
      </p:sp>
      <p:pic>
        <p:nvPicPr>
          <p:cNvPr id="68613" name="Picture 2" descr="1) Outer authentication: Access point uses SSL/TLS to authenticate itself to client using a digital certificate. This establishes cryptographic protection.&#10;&#10;2) Inner Authentication: Under this cryptographic protection supplicant authenticates itself to the access point using EAP&#10;&#10;3) Extended EAP standards: EAP-TLS, protected EAP (PEAP)"/>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4800" y="1593850"/>
            <a:ext cx="8534400" cy="3587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45</a:t>
            </a:fld>
            <a:endParaRPr lang="en-US" dirty="0"/>
          </a:p>
        </p:txBody>
      </p:sp>
      <p:sp>
        <p:nvSpPr>
          <p:cNvPr id="5" name="Title 4"/>
          <p:cNvSpPr>
            <a:spLocks noGrp="1"/>
          </p:cNvSpPr>
          <p:nvPr>
            <p:ph type="title"/>
          </p:nvPr>
        </p:nvSpPr>
        <p:spPr>
          <a:xfrm>
            <a:off x="457200" y="274638"/>
            <a:ext cx="8229600" cy="1020762"/>
          </a:xfrm>
        </p:spPr>
        <p:txBody>
          <a:bodyPr/>
          <a:lstStyle/>
          <a:p>
            <a:pPr eaLnBrk="1" fontAlgn="auto" hangingPunct="1">
              <a:spcAft>
                <a:spcPts val="0"/>
              </a:spcAft>
              <a:defRPr/>
            </a:pPr>
            <a:r>
              <a:rPr lang="en-US" sz="3200" dirty="0"/>
              <a:t>4.6: 802.11 Core Security Protocol</a:t>
            </a:r>
          </a:p>
        </p:txBody>
      </p:sp>
      <p:pic>
        <p:nvPicPr>
          <p:cNvPr id="69637" name="Picture 2" descr="Core security protocol protects the connection between the wireless client and the access point and does not extend beyond that."/>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4300" y="1600200"/>
            <a:ext cx="8890000" cy="320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46</a:t>
            </a:fld>
            <a:endParaRPr lang="en-US" dirty="0"/>
          </a:p>
        </p:txBody>
      </p:sp>
      <p:sp>
        <p:nvSpPr>
          <p:cNvPr id="5" name="Title 4"/>
          <p:cNvSpPr>
            <a:spLocks noGrp="1"/>
          </p:cNvSpPr>
          <p:nvPr>
            <p:ph type="title"/>
          </p:nvPr>
        </p:nvSpPr>
        <p:spPr/>
        <p:txBody>
          <a:bodyPr/>
          <a:lstStyle/>
          <a:p>
            <a:pPr eaLnBrk="1" fontAlgn="auto" hangingPunct="1">
              <a:spcAft>
                <a:spcPts val="0"/>
              </a:spcAft>
              <a:defRPr/>
            </a:pPr>
            <a:r>
              <a:rPr lang="en-US" sz="3600" dirty="0"/>
              <a:t>4.6: Wired Equivalent Privacy (WEP)</a:t>
            </a:r>
          </a:p>
        </p:txBody>
      </p:sp>
      <p:sp>
        <p:nvSpPr>
          <p:cNvPr id="70658" name="Content Placeholder 1"/>
          <p:cNvSpPr>
            <a:spLocks noGrp="1"/>
          </p:cNvSpPr>
          <p:nvPr>
            <p:ph idx="1"/>
          </p:nvPr>
        </p:nvSpPr>
        <p:spPr>
          <a:xfrm>
            <a:off x="457200" y="1600200"/>
            <a:ext cx="8458200" cy="4406900"/>
          </a:xfrm>
        </p:spPr>
        <p:txBody>
          <a:bodyPr/>
          <a:lstStyle/>
          <a:p>
            <a:pPr eaLnBrk="1"/>
            <a:r>
              <a:rPr lang="en-US" b="1" dirty="0"/>
              <a:t>Origin of WEP</a:t>
            </a:r>
          </a:p>
          <a:p>
            <a:pPr lvl="1" eaLnBrk="1"/>
            <a:r>
              <a:rPr lang="en-US" dirty="0"/>
              <a:t>Original core security standard 802.11, created in 1997</a:t>
            </a:r>
          </a:p>
          <a:p>
            <a:pPr eaLnBrk="1"/>
            <a:r>
              <a:rPr lang="en-US" b="1" dirty="0"/>
              <a:t>Uses a Shared Key</a:t>
            </a:r>
          </a:p>
          <a:p>
            <a:pPr lvl="1" eaLnBrk="1"/>
            <a:r>
              <a:rPr lang="en-US" dirty="0"/>
              <a:t>Each station using the access point uses the same (shared) key</a:t>
            </a:r>
          </a:p>
          <a:p>
            <a:pPr lvl="1" eaLnBrk="1"/>
            <a:r>
              <a:rPr lang="en-US" dirty="0"/>
              <a:t>The key is supposed to be secret, so knowing it “authenticates” the user</a:t>
            </a:r>
          </a:p>
          <a:p>
            <a:pPr lvl="1" eaLnBrk="1"/>
            <a:r>
              <a:rPr lang="en-US" dirty="0"/>
              <a:t>All encryption uses this key</a:t>
            </a:r>
          </a:p>
          <a:p>
            <a:pPr eaLnBrk="1" hangingPunct="1"/>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47</a:t>
            </a:fld>
            <a:endParaRPr lang="en-US" dirty="0"/>
          </a:p>
        </p:txBody>
      </p:sp>
      <p:sp>
        <p:nvSpPr>
          <p:cNvPr id="5" name="Title 4"/>
          <p:cNvSpPr>
            <a:spLocks noGrp="1"/>
          </p:cNvSpPr>
          <p:nvPr>
            <p:ph type="title"/>
          </p:nvPr>
        </p:nvSpPr>
        <p:spPr>
          <a:xfrm>
            <a:off x="304800" y="228600"/>
            <a:ext cx="8229600" cy="868362"/>
          </a:xfrm>
        </p:spPr>
        <p:txBody>
          <a:bodyPr>
            <a:noAutofit/>
          </a:bodyPr>
          <a:lstStyle/>
          <a:p>
            <a:pPr eaLnBrk="1" fontAlgn="auto" hangingPunct="1">
              <a:spcAft>
                <a:spcPts val="0"/>
              </a:spcAft>
              <a:defRPr/>
            </a:pPr>
            <a:r>
              <a:rPr lang="en-US" sz="3200" dirty="0"/>
              <a:t>4.6: Wired Equivalent Privacy (WEP)</a:t>
            </a:r>
          </a:p>
        </p:txBody>
      </p:sp>
      <p:sp>
        <p:nvSpPr>
          <p:cNvPr id="71682" name="Content Placeholder 1"/>
          <p:cNvSpPr>
            <a:spLocks noGrp="1"/>
          </p:cNvSpPr>
          <p:nvPr>
            <p:ph idx="1"/>
          </p:nvPr>
        </p:nvSpPr>
        <p:spPr>
          <a:xfrm>
            <a:off x="457200" y="1219200"/>
            <a:ext cx="8229600" cy="5334000"/>
          </a:xfrm>
        </p:spPr>
        <p:txBody>
          <a:bodyPr/>
          <a:lstStyle/>
          <a:p>
            <a:pPr eaLnBrk="1"/>
            <a:r>
              <a:rPr lang="en-US" b="1" dirty="0"/>
              <a:t>Problem with Shared Keys</a:t>
            </a:r>
          </a:p>
          <a:p>
            <a:pPr lvl="1" eaLnBrk="1"/>
            <a:r>
              <a:rPr lang="en-US" dirty="0"/>
              <a:t>If the shared key is learned, an attacker near an access point can read </a:t>
            </a:r>
            <a:r>
              <a:rPr lang="en-US" i="1" dirty="0"/>
              <a:t>all</a:t>
            </a:r>
            <a:r>
              <a:rPr lang="en-US" dirty="0"/>
              <a:t> traffic</a:t>
            </a:r>
          </a:p>
          <a:p>
            <a:pPr lvl="1" eaLnBrk="1"/>
            <a:r>
              <a:rPr lang="en-US" dirty="0"/>
              <a:t>Shared keys should be changed frequently</a:t>
            </a:r>
          </a:p>
          <a:p>
            <a:pPr lvl="2" eaLnBrk="1"/>
            <a:r>
              <a:rPr lang="en-US" dirty="0"/>
              <a:t>WEP had no way to do automatic rekeying</a:t>
            </a:r>
          </a:p>
          <a:p>
            <a:pPr lvl="2" eaLnBrk="1"/>
            <a:r>
              <a:rPr lang="en-US" dirty="0"/>
              <a:t>Manual rekeying is expensive if there are many users</a:t>
            </a:r>
          </a:p>
          <a:p>
            <a:pPr lvl="2" eaLnBrk="1"/>
            <a:r>
              <a:rPr lang="en-US" dirty="0"/>
              <a:t>Manual rekeying is operationally next to impossible if many or all stations use the same shared key, because of the work involved in rekeying many or all corporate clients</a:t>
            </a:r>
          </a:p>
          <a:p>
            <a:pPr eaLnBrk="1" hangingPunct="1"/>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48</a:t>
            </a:fld>
            <a:endParaRPr lang="en-US" dirty="0"/>
          </a:p>
        </p:txBody>
      </p:sp>
      <p:sp>
        <p:nvSpPr>
          <p:cNvPr id="5" name="Title 4"/>
          <p:cNvSpPr>
            <a:spLocks noGrp="1"/>
          </p:cNvSpPr>
          <p:nvPr>
            <p:ph type="title"/>
          </p:nvPr>
        </p:nvSpPr>
        <p:spPr/>
        <p:txBody>
          <a:bodyPr>
            <a:noAutofit/>
          </a:bodyPr>
          <a:lstStyle/>
          <a:p>
            <a:pPr eaLnBrk="1" fontAlgn="auto" hangingPunct="1">
              <a:spcAft>
                <a:spcPts val="0"/>
              </a:spcAft>
              <a:defRPr/>
            </a:pPr>
            <a:r>
              <a:rPr lang="en-US" sz="3200" dirty="0"/>
              <a:t>4.6: Wired Equivalent Privacy (WEP)</a:t>
            </a:r>
          </a:p>
        </p:txBody>
      </p:sp>
      <p:sp>
        <p:nvSpPr>
          <p:cNvPr id="72706" name="Content Placeholder 1"/>
          <p:cNvSpPr>
            <a:spLocks noGrp="1"/>
          </p:cNvSpPr>
          <p:nvPr>
            <p:ph idx="1"/>
          </p:nvPr>
        </p:nvSpPr>
        <p:spPr>
          <a:xfrm>
            <a:off x="457200" y="1600200"/>
            <a:ext cx="8229600" cy="4406900"/>
          </a:xfrm>
        </p:spPr>
        <p:txBody>
          <a:bodyPr/>
          <a:lstStyle/>
          <a:p>
            <a:pPr eaLnBrk="1"/>
            <a:r>
              <a:rPr lang="en-US" b="1"/>
              <a:t>Problem with Shared Keys</a:t>
            </a:r>
          </a:p>
          <a:p>
            <a:pPr lvl="1" eaLnBrk="1"/>
            <a:r>
              <a:rPr lang="en-US"/>
              <a:t>Because “everybody knows” the key, employees often give it out to strangers</a:t>
            </a:r>
          </a:p>
          <a:p>
            <a:pPr lvl="1" eaLnBrk="1"/>
            <a:r>
              <a:rPr lang="en-US"/>
              <a:t>If a dangerous employee is fired, the necessary rekeying may be impossible or close to it</a:t>
            </a:r>
          </a:p>
          <a:p>
            <a:pPr eaLnBrk="1" hangingPunct="1"/>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49</a:t>
            </a:fld>
            <a:endParaRPr lang="en-US" dirty="0"/>
          </a:p>
        </p:txBody>
      </p:sp>
      <p:sp>
        <p:nvSpPr>
          <p:cNvPr id="5" name="Title 4"/>
          <p:cNvSpPr>
            <a:spLocks noGrp="1"/>
          </p:cNvSpPr>
          <p:nvPr>
            <p:ph type="title"/>
          </p:nvPr>
        </p:nvSpPr>
        <p:spPr>
          <a:xfrm>
            <a:off x="457200" y="274638"/>
            <a:ext cx="8229600" cy="868362"/>
          </a:xfrm>
        </p:spPr>
        <p:txBody>
          <a:bodyPr/>
          <a:lstStyle/>
          <a:p>
            <a:pPr eaLnBrk="1" fontAlgn="auto" hangingPunct="1">
              <a:spcAft>
                <a:spcPts val="0"/>
              </a:spcAft>
              <a:defRPr/>
            </a:pPr>
            <a:r>
              <a:rPr lang="en-US" sz="3600" dirty="0"/>
              <a:t>4.6: </a:t>
            </a:r>
            <a:r>
              <a:rPr lang="en-US" dirty="0"/>
              <a:t>False 802.11 Security</a:t>
            </a:r>
          </a:p>
        </p:txBody>
      </p:sp>
      <p:sp>
        <p:nvSpPr>
          <p:cNvPr id="80898" name="Content Placeholder 1"/>
          <p:cNvSpPr>
            <a:spLocks noGrp="1"/>
          </p:cNvSpPr>
          <p:nvPr>
            <p:ph idx="1"/>
          </p:nvPr>
        </p:nvSpPr>
        <p:spPr>
          <a:xfrm>
            <a:off x="457200" y="1371600"/>
            <a:ext cx="8229600" cy="4800600"/>
          </a:xfrm>
        </p:spPr>
        <p:txBody>
          <a:bodyPr/>
          <a:lstStyle/>
          <a:p>
            <a:pPr eaLnBrk="1"/>
            <a:r>
              <a:rPr lang="en-US" b="1" dirty="0"/>
              <a:t>Spread Spectrum Operation and Security</a:t>
            </a:r>
          </a:p>
          <a:p>
            <a:pPr lvl="1" eaLnBrk="1"/>
            <a:r>
              <a:rPr lang="en-US" dirty="0"/>
              <a:t>Signal is spread over a wide range of frequencies</a:t>
            </a:r>
          </a:p>
          <a:p>
            <a:pPr lvl="1" eaLnBrk="1"/>
            <a:r>
              <a:rPr lang="en-US" dirty="0"/>
              <a:t>NOT done for security, as in military spread spectrum transmission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5</a:t>
            </a:fld>
            <a:endParaRPr lang="en-US" dirty="0"/>
          </a:p>
        </p:txBody>
      </p:sp>
      <p:sp>
        <p:nvSpPr>
          <p:cNvPr id="5" name="Title 4"/>
          <p:cNvSpPr>
            <a:spLocks noGrp="1"/>
          </p:cNvSpPr>
          <p:nvPr>
            <p:ph type="title"/>
          </p:nvPr>
        </p:nvSpPr>
        <p:spPr>
          <a:xfrm>
            <a:off x="457200" y="274638"/>
            <a:ext cx="8229600" cy="715962"/>
          </a:xfrm>
        </p:spPr>
        <p:txBody>
          <a:bodyPr>
            <a:normAutofit fontScale="90000"/>
          </a:bodyPr>
          <a:lstStyle/>
          <a:p>
            <a:pPr eaLnBrk="1" fontAlgn="auto" hangingPunct="1">
              <a:spcAft>
                <a:spcPts val="0"/>
              </a:spcAft>
              <a:defRPr/>
            </a:pPr>
            <a:r>
              <a:rPr lang="en-US" dirty="0"/>
              <a:t>4.1: Threats to Secure Networks</a:t>
            </a:r>
          </a:p>
        </p:txBody>
      </p:sp>
      <p:sp>
        <p:nvSpPr>
          <p:cNvPr id="18434" name="Content Placeholder 1"/>
          <p:cNvSpPr>
            <a:spLocks noGrp="1"/>
          </p:cNvSpPr>
          <p:nvPr>
            <p:ph idx="1"/>
          </p:nvPr>
        </p:nvSpPr>
        <p:spPr>
          <a:xfrm>
            <a:off x="457200" y="1066800"/>
            <a:ext cx="8534400" cy="4940300"/>
          </a:xfrm>
        </p:spPr>
        <p:txBody>
          <a:bodyPr/>
          <a:lstStyle/>
          <a:p>
            <a:pPr eaLnBrk="1" hangingPunct="1">
              <a:spcBef>
                <a:spcPts val="1200"/>
              </a:spcBef>
            </a:pPr>
            <a:r>
              <a:rPr lang="en-US" sz="2600" dirty="0"/>
              <a:t>Cryptography provides message CIA</a:t>
            </a:r>
          </a:p>
          <a:p>
            <a:pPr eaLnBrk="1" hangingPunct="1">
              <a:spcBef>
                <a:spcPts val="1200"/>
              </a:spcBef>
            </a:pPr>
            <a:r>
              <a:rPr lang="en-US" sz="2600" dirty="0"/>
              <a:t>Modern Networks have additional vulnerabilities</a:t>
            </a:r>
          </a:p>
          <a:p>
            <a:pPr lvl="1"/>
            <a:r>
              <a:rPr lang="en-US" dirty="0"/>
              <a:t>The </a:t>
            </a:r>
            <a:r>
              <a:rPr lang="en-US" i="1" dirty="0"/>
              <a:t>means</a:t>
            </a:r>
            <a:r>
              <a:rPr lang="en-US" dirty="0"/>
              <a:t> of delivering the messages could be stopped, slowed, or altered </a:t>
            </a:r>
          </a:p>
          <a:p>
            <a:pPr lvl="1"/>
            <a:r>
              <a:rPr lang="en-US" dirty="0"/>
              <a:t>The </a:t>
            </a:r>
            <a:r>
              <a:rPr lang="en-US" i="1" dirty="0"/>
              <a:t>route</a:t>
            </a:r>
            <a:r>
              <a:rPr lang="en-US" dirty="0"/>
              <a:t> the messages took could be altered </a:t>
            </a:r>
          </a:p>
          <a:p>
            <a:pPr lvl="1"/>
            <a:r>
              <a:rPr lang="en-US" dirty="0"/>
              <a:t>Messages could be </a:t>
            </a:r>
            <a:r>
              <a:rPr lang="en-US" i="1" dirty="0"/>
              <a:t>redirected</a:t>
            </a:r>
            <a:r>
              <a:rPr lang="en-US" dirty="0"/>
              <a:t> to false recipients </a:t>
            </a:r>
          </a:p>
          <a:p>
            <a:pPr lvl="1"/>
            <a:r>
              <a:rPr lang="en-US" dirty="0"/>
              <a:t>Attackers could gain </a:t>
            </a:r>
            <a:r>
              <a:rPr lang="en-US" i="1" dirty="0"/>
              <a:t>access</a:t>
            </a:r>
            <a:r>
              <a:rPr lang="en-US" dirty="0"/>
              <a:t> to communication channels that were previously considered closed and confidential</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50</a:t>
            </a:fld>
            <a:endParaRPr lang="en-US" dirty="0"/>
          </a:p>
        </p:txBody>
      </p:sp>
      <p:sp>
        <p:nvSpPr>
          <p:cNvPr id="5" name="Title 4"/>
          <p:cNvSpPr>
            <a:spLocks noGrp="1"/>
          </p:cNvSpPr>
          <p:nvPr>
            <p:ph type="title"/>
          </p:nvPr>
        </p:nvSpPr>
        <p:spPr/>
        <p:txBody>
          <a:bodyPr/>
          <a:lstStyle/>
          <a:p>
            <a:pPr eaLnBrk="1" fontAlgn="auto" hangingPunct="1">
              <a:spcAft>
                <a:spcPts val="0"/>
              </a:spcAft>
              <a:defRPr/>
            </a:pPr>
            <a:r>
              <a:rPr lang="en-US" sz="4400" dirty="0"/>
              <a:t>4.6: </a:t>
            </a:r>
            <a:r>
              <a:rPr lang="en-US" dirty="0"/>
              <a:t>False 802.11 Security</a:t>
            </a:r>
          </a:p>
        </p:txBody>
      </p:sp>
      <p:sp>
        <p:nvSpPr>
          <p:cNvPr id="81922" name="Content Placeholder 1"/>
          <p:cNvSpPr>
            <a:spLocks noGrp="1"/>
          </p:cNvSpPr>
          <p:nvPr>
            <p:ph idx="1"/>
          </p:nvPr>
        </p:nvSpPr>
        <p:spPr/>
        <p:txBody>
          <a:bodyPr/>
          <a:lstStyle/>
          <a:p>
            <a:pPr eaLnBrk="1"/>
            <a:r>
              <a:rPr lang="en-US" b="1" dirty="0"/>
              <a:t>Turning Off SSID Broadcasting</a:t>
            </a:r>
          </a:p>
          <a:p>
            <a:pPr lvl="1" eaLnBrk="1"/>
            <a:r>
              <a:rPr lang="en-US" dirty="0"/>
              <a:t>Service set identifier (SSID) is an identifier for an access point</a:t>
            </a:r>
          </a:p>
          <a:p>
            <a:pPr lvl="1" eaLnBrk="1"/>
            <a:r>
              <a:rPr lang="en-US" dirty="0"/>
              <a:t>Users must know the SSID to use the access point</a:t>
            </a:r>
          </a:p>
          <a:p>
            <a:pPr lvl="1" eaLnBrk="1"/>
            <a:r>
              <a:rPr lang="en-US" dirty="0"/>
              <a:t>Drive-by hacker needs to know the SSID to break in</a:t>
            </a:r>
          </a:p>
          <a:p>
            <a:pPr lvl="1" eaLnBrk="1"/>
            <a:r>
              <a:rPr lang="en-US" dirty="0"/>
              <a:t>Access points frequently broadcast their SSIDs</a:t>
            </a:r>
          </a:p>
          <a:p>
            <a:pPr eaLnBrk="1" hangingPunct="1"/>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51</a:t>
            </a:fld>
            <a:endParaRPr lang="en-US" dirty="0"/>
          </a:p>
        </p:txBody>
      </p:sp>
      <p:sp>
        <p:nvSpPr>
          <p:cNvPr id="5" name="Title 4"/>
          <p:cNvSpPr>
            <a:spLocks noGrp="1"/>
          </p:cNvSpPr>
          <p:nvPr>
            <p:ph type="title"/>
          </p:nvPr>
        </p:nvSpPr>
        <p:spPr/>
        <p:txBody>
          <a:bodyPr/>
          <a:lstStyle/>
          <a:p>
            <a:pPr eaLnBrk="1" fontAlgn="auto" hangingPunct="1">
              <a:spcAft>
                <a:spcPts val="0"/>
              </a:spcAft>
              <a:defRPr/>
            </a:pPr>
            <a:r>
              <a:rPr lang="en-US" sz="4400" dirty="0"/>
              <a:t>4.6: </a:t>
            </a:r>
            <a:r>
              <a:rPr lang="en-US" dirty="0"/>
              <a:t>False 802.11 Security</a:t>
            </a:r>
          </a:p>
        </p:txBody>
      </p:sp>
      <p:sp>
        <p:nvSpPr>
          <p:cNvPr id="82946" name="Content Placeholder 1"/>
          <p:cNvSpPr>
            <a:spLocks noGrp="1"/>
          </p:cNvSpPr>
          <p:nvPr>
            <p:ph idx="1"/>
          </p:nvPr>
        </p:nvSpPr>
        <p:spPr/>
        <p:txBody>
          <a:bodyPr/>
          <a:lstStyle/>
          <a:p>
            <a:pPr eaLnBrk="1"/>
            <a:r>
              <a:rPr lang="en-US" b="1" dirty="0"/>
              <a:t>Turning off SSID Broadcasting</a:t>
            </a:r>
          </a:p>
          <a:p>
            <a:pPr lvl="1" eaLnBrk="1">
              <a:spcBef>
                <a:spcPts val="1800"/>
              </a:spcBef>
            </a:pPr>
            <a:r>
              <a:rPr lang="en-US" dirty="0"/>
              <a:t>Some writers favor turning off of this broadcasting</a:t>
            </a:r>
          </a:p>
          <a:p>
            <a:pPr lvl="1" eaLnBrk="1">
              <a:spcBef>
                <a:spcPts val="1800"/>
              </a:spcBef>
            </a:pPr>
            <a:r>
              <a:rPr lang="en-US" dirty="0"/>
              <a:t>Turning off SSID broadcasting can make access more difficult for ordinary users</a:t>
            </a:r>
          </a:p>
          <a:p>
            <a:pPr lvl="1" eaLnBrk="1">
              <a:spcBef>
                <a:spcPts val="1800"/>
              </a:spcBef>
            </a:pPr>
            <a:r>
              <a:rPr lang="en-US" dirty="0"/>
              <a:t>Will not deter the attacker because he or she can read the SSID.</a:t>
            </a:r>
          </a:p>
          <a:p>
            <a:pPr lvl="2" eaLnBrk="1"/>
            <a:r>
              <a:rPr lang="en-US" dirty="0"/>
              <a:t>Transmitted in the clear in each transmitted frame</a:t>
            </a:r>
          </a:p>
          <a:p>
            <a:pPr eaLnBrk="1" hangingPunct="1"/>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52</a:t>
            </a:fld>
            <a:endParaRPr lang="en-US" dirty="0"/>
          </a:p>
        </p:txBody>
      </p:sp>
      <p:sp>
        <p:nvSpPr>
          <p:cNvPr id="5" name="Title 4"/>
          <p:cNvSpPr>
            <a:spLocks noGrp="1"/>
          </p:cNvSpPr>
          <p:nvPr>
            <p:ph type="title"/>
          </p:nvPr>
        </p:nvSpPr>
        <p:spPr/>
        <p:txBody>
          <a:bodyPr/>
          <a:lstStyle/>
          <a:p>
            <a:pPr eaLnBrk="1" fontAlgn="auto" hangingPunct="1">
              <a:spcAft>
                <a:spcPts val="0"/>
              </a:spcAft>
              <a:defRPr/>
            </a:pPr>
            <a:r>
              <a:rPr lang="en-US" sz="4400" dirty="0"/>
              <a:t>4.6: </a:t>
            </a:r>
            <a:r>
              <a:rPr lang="en-US" dirty="0"/>
              <a:t>False 802.11 Security</a:t>
            </a:r>
          </a:p>
        </p:txBody>
      </p:sp>
      <p:sp>
        <p:nvSpPr>
          <p:cNvPr id="83970" name="Content Placeholder 1"/>
          <p:cNvSpPr>
            <a:spLocks noGrp="1"/>
          </p:cNvSpPr>
          <p:nvPr>
            <p:ph idx="1"/>
          </p:nvPr>
        </p:nvSpPr>
        <p:spPr/>
        <p:txBody>
          <a:bodyPr/>
          <a:lstStyle/>
          <a:p>
            <a:pPr eaLnBrk="1"/>
            <a:r>
              <a:rPr lang="en-US" b="1" dirty="0"/>
              <a:t>MAC Access Control Lists</a:t>
            </a:r>
          </a:p>
          <a:p>
            <a:pPr lvl="1" eaLnBrk="1">
              <a:spcBef>
                <a:spcPts val="1800"/>
              </a:spcBef>
            </a:pPr>
            <a:r>
              <a:rPr lang="en-US" dirty="0"/>
              <a:t>Access points can be configured with MAC access control lists</a:t>
            </a:r>
          </a:p>
          <a:p>
            <a:pPr lvl="1" eaLnBrk="1">
              <a:spcBef>
                <a:spcPts val="1800"/>
              </a:spcBef>
            </a:pPr>
            <a:r>
              <a:rPr lang="en-US" dirty="0"/>
              <a:t>Only permit access by stations with NICs having MAC addresses on the list</a:t>
            </a:r>
          </a:p>
          <a:p>
            <a:pPr lvl="1" eaLnBrk="1">
              <a:spcBef>
                <a:spcPts val="1800"/>
              </a:spcBef>
            </a:pPr>
            <a:r>
              <a:rPr lang="en-US" dirty="0"/>
              <a:t>However, MAC addresses are sent in the clear in frames, so attackers can learn them</a:t>
            </a:r>
          </a:p>
          <a:p>
            <a:pPr lvl="1" eaLnBrk="1">
              <a:spcBef>
                <a:spcPts val="1800"/>
              </a:spcBef>
            </a:pPr>
            <a:r>
              <a:rPr lang="en-US" dirty="0"/>
              <a:t>Attacker can then spoof one of these addresses</a:t>
            </a:r>
          </a:p>
          <a:p>
            <a:pPr eaLnBrk="1" hangingPunct="1"/>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53</a:t>
            </a:fld>
            <a:endParaRPr lang="en-US" dirty="0"/>
          </a:p>
        </p:txBody>
      </p:sp>
      <p:sp>
        <p:nvSpPr>
          <p:cNvPr id="5" name="Title 4"/>
          <p:cNvSpPr>
            <a:spLocks noGrp="1"/>
          </p:cNvSpPr>
          <p:nvPr>
            <p:ph type="title"/>
          </p:nvPr>
        </p:nvSpPr>
        <p:spPr/>
        <p:txBody>
          <a:bodyPr/>
          <a:lstStyle/>
          <a:p>
            <a:pPr eaLnBrk="1" fontAlgn="auto" hangingPunct="1">
              <a:spcAft>
                <a:spcPts val="0"/>
              </a:spcAft>
              <a:defRPr/>
            </a:pPr>
            <a:r>
              <a:rPr lang="en-US" sz="4400" dirty="0"/>
              <a:t>4.6: </a:t>
            </a:r>
            <a:r>
              <a:rPr lang="en-US" dirty="0"/>
              <a:t>False 802.11 Security</a:t>
            </a:r>
          </a:p>
        </p:txBody>
      </p:sp>
      <p:sp>
        <p:nvSpPr>
          <p:cNvPr id="84994" name="Content Placeholder 1"/>
          <p:cNvSpPr>
            <a:spLocks noGrp="1"/>
          </p:cNvSpPr>
          <p:nvPr>
            <p:ph idx="1"/>
          </p:nvPr>
        </p:nvSpPr>
        <p:spPr/>
        <p:txBody>
          <a:bodyPr/>
          <a:lstStyle/>
          <a:p>
            <a:pPr eaLnBrk="1"/>
            <a:r>
              <a:rPr lang="en-US" b="1" dirty="0"/>
              <a:t>Perspective</a:t>
            </a:r>
          </a:p>
          <a:p>
            <a:pPr lvl="1" eaLnBrk="1">
              <a:spcBef>
                <a:spcPts val="1800"/>
              </a:spcBef>
            </a:pPr>
            <a:r>
              <a:rPr lang="en-US" dirty="0"/>
              <a:t>These “false” methods, however, may be sufficient to keep out nosy neighbors</a:t>
            </a:r>
          </a:p>
          <a:p>
            <a:pPr lvl="1" eaLnBrk="1">
              <a:spcBef>
                <a:spcPts val="1800"/>
              </a:spcBef>
            </a:pPr>
            <a:r>
              <a:rPr lang="en-US" dirty="0"/>
              <a:t>Drive-by hackers hit even residential users</a:t>
            </a:r>
          </a:p>
          <a:p>
            <a:pPr eaLnBrk="1" hangingPunct="1"/>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pPr eaLnBrk="1" fontAlgn="auto" hangingPunct="1">
              <a:spcAft>
                <a:spcPts val="0"/>
              </a:spcAft>
              <a:defRPr/>
            </a:pPr>
            <a:r>
              <a:rPr lang="en-US" dirty="0"/>
              <a:t>The End</a:t>
            </a:r>
          </a:p>
        </p:txBody>
      </p:sp>
    </p:spTree>
  </p:cSld>
  <p:clrMapOvr>
    <a:masterClrMapping/>
  </p:clrMapOvr>
  <p:transition>
    <p:wedge/>
  </p:transition>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3760A-C8C6-4E7C-88AC-B5D027DAEFC7}"/>
              </a:ext>
            </a:extLst>
          </p:cNvPr>
          <p:cNvSpPr>
            <a:spLocks noGrp="1"/>
          </p:cNvSpPr>
          <p:nvPr>
            <p:ph type="ctrTitle"/>
          </p:nvPr>
        </p:nvSpPr>
        <p:spPr>
          <a:xfrm>
            <a:off x="685800" y="-1829761"/>
            <a:ext cx="7772400" cy="1829761"/>
          </a:xfrm>
        </p:spPr>
        <p:txBody>
          <a:bodyPr vert="horz" anchor="b">
            <a:normAutofit/>
            <a:scene3d>
              <a:camera prst="orthographicFront"/>
              <a:lightRig rig="soft" dir="t"/>
            </a:scene3d>
            <a:sp3d prstMaterial="softEdge">
              <a:bevelT w="25400" h="25400"/>
            </a:sp3d>
          </a:bodyPr>
          <a:lstStyle/>
          <a:p>
            <a:r>
              <a:rPr lang="en-US" dirty="0"/>
              <a:t>Copy Right Statement</a:t>
            </a:r>
            <a:endParaRPr lang="en-CA" dirty="0"/>
          </a:p>
        </p:txBody>
      </p:sp>
      <p:pic>
        <p:nvPicPr>
          <p:cNvPr id="79875" name="Picture 3" descr="This work is protected by United States copyright laws and it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eints of this work are expected to abide by these restrictions and to honor the intended pedagogical purposes and the needs of other instructors who rely on these materials."/>
          <p:cNvPicPr>
            <a:picLocks noChangeAspect="1" noChangeArrowheads="1"/>
          </p:cNvPicPr>
          <p:nvPr/>
        </p:nvPicPr>
        <p:blipFill>
          <a:blip r:embed="rId3" r:link="rId4">
            <a:extLst>
              <a:ext uri="{28A0092B-C50C-407E-A947-70E740481C1C}">
                <a14:useLocalDpi xmlns:a14="http://schemas.microsoft.com/office/drawing/2010/main"/>
              </a:ext>
            </a:extLst>
          </a:blip>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79876"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anchor="ctr">
            <a:spAutoFit/>
          </a:bodyPr>
          <a:lstStyle/>
          <a:p>
            <a:pPr algn="ctr"/>
            <a:r>
              <a:rPr lang="en-US" sz="1600">
                <a:solidFill>
                  <a:srgbClr val="000000"/>
                </a:solidFill>
                <a:cs typeface="Times New Roman"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5" name="Rectangle 5"/>
          <p:cNvSpPr txBox="1">
            <a:spLocks noGrp="1" noChangeArrowheads="1"/>
          </p:cNvSpPr>
          <p:nvPr/>
        </p:nvSpPr>
        <p:spPr bwMode="auto">
          <a:xfrm>
            <a:off x="762000" y="4267200"/>
            <a:ext cx="7845425" cy="636588"/>
          </a:xfrm>
          <a:prstGeom prst="rect">
            <a:avLst/>
          </a:prstGeom>
          <a:noFill/>
          <a:ln>
            <a:miter lim="800000"/>
            <a:headEnd/>
            <a:tailEnd/>
          </a:ln>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dirty="0">
                <a:solidFill>
                  <a:srgbClr val="000000"/>
                </a:solidFill>
                <a:effectLst>
                  <a:outerShdw blurRad="38100" dist="38100" dir="2700000" algn="tl">
                    <a:srgbClr val="C0C0C0"/>
                  </a:outerShdw>
                </a:effectLst>
                <a:latin typeface="Tahoma" charset="0"/>
                <a:cs typeface="Arial" charset="0"/>
              </a:rPr>
              <a:t>Copyright © 2015 Pearson Education, Inc.</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944562"/>
          </a:xfrm>
        </p:spPr>
        <p:txBody>
          <a:bodyPr/>
          <a:lstStyle/>
          <a:p>
            <a:pPr eaLnBrk="1" fontAlgn="auto" hangingPunct="1">
              <a:spcAft>
                <a:spcPts val="0"/>
              </a:spcAft>
              <a:defRPr/>
            </a:pPr>
            <a:r>
              <a:rPr lang="en-US" dirty="0"/>
              <a:t>4.1: Creating Secure Networks</a:t>
            </a:r>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6</a:t>
            </a:fld>
            <a:endParaRPr lang="en-US" dirty="0"/>
          </a:p>
        </p:txBody>
      </p:sp>
      <p:sp>
        <p:nvSpPr>
          <p:cNvPr id="19458" name="Content Placeholder 1"/>
          <p:cNvSpPr>
            <a:spLocks noGrp="1"/>
          </p:cNvSpPr>
          <p:nvPr>
            <p:ph idx="1"/>
          </p:nvPr>
        </p:nvSpPr>
        <p:spPr>
          <a:xfrm>
            <a:off x="457200" y="1295400"/>
            <a:ext cx="8534400" cy="4711700"/>
          </a:xfrm>
        </p:spPr>
        <p:txBody>
          <a:bodyPr/>
          <a:lstStyle/>
          <a:p>
            <a:pPr marL="622300" indent="-514350" eaLnBrk="1" hangingPunct="1">
              <a:spcBef>
                <a:spcPts val="1200"/>
              </a:spcBef>
              <a:buFont typeface="Wingdings 3" pitchFamily="18" charset="2"/>
              <a:buNone/>
            </a:pPr>
            <a:r>
              <a:rPr lang="en-US" dirty="0"/>
              <a:t>Goals of Creating Secure Networks</a:t>
            </a:r>
          </a:p>
          <a:p>
            <a:pPr marL="879475" lvl="1" indent="-514350" eaLnBrk="1" hangingPunct="1">
              <a:buFont typeface="Lucida Sans Unicode" pitchFamily="34" charset="0"/>
              <a:buAutoNum type="arabicPeriod"/>
            </a:pPr>
            <a:r>
              <a:rPr lang="en-US" b="1" dirty="0"/>
              <a:t>Availability</a:t>
            </a:r>
            <a:r>
              <a:rPr lang="en-US" dirty="0"/>
              <a:t>—users have access to information services and network resources</a:t>
            </a:r>
          </a:p>
          <a:p>
            <a:pPr marL="879475" lvl="1" indent="-514350" eaLnBrk="1" hangingPunct="1">
              <a:buFont typeface="Lucida Sans Unicode" pitchFamily="34" charset="0"/>
              <a:buAutoNum type="arabicPeriod"/>
            </a:pPr>
            <a:r>
              <a:rPr lang="en-US" b="1" dirty="0"/>
              <a:t>Confidentiality</a:t>
            </a:r>
            <a:r>
              <a:rPr lang="en-US" dirty="0"/>
              <a:t>—prevent unauthorized users from gaining information about the network</a:t>
            </a:r>
          </a:p>
          <a:p>
            <a:pPr marL="879475" lvl="1" indent="-514350" eaLnBrk="1" hangingPunct="1">
              <a:buFont typeface="Lucida Sans Unicode" pitchFamily="34" charset="0"/>
              <a:buAutoNum type="arabicPeriod"/>
            </a:pPr>
            <a:r>
              <a:rPr lang="en-US" b="1" dirty="0"/>
              <a:t>Functionality</a:t>
            </a:r>
            <a:r>
              <a:rPr lang="en-US" dirty="0"/>
              <a:t>—preventing attackers from altering the capabilities or normal operation of the network</a:t>
            </a:r>
          </a:p>
          <a:p>
            <a:pPr marL="879475" lvl="1" indent="-514350" eaLnBrk="1" hangingPunct="1">
              <a:buFont typeface="Lucida Sans Unicode" pitchFamily="34" charset="0"/>
              <a:buAutoNum type="arabicPeriod"/>
            </a:pPr>
            <a:r>
              <a:rPr lang="en-US" b="1" dirty="0"/>
              <a:t>Access control</a:t>
            </a:r>
            <a:r>
              <a:rPr lang="en-US" dirty="0"/>
              <a:t>—keep attackers or unauthorized employees from accessing internal resources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7</a:t>
            </a:fld>
            <a:endParaRPr lang="en-US" dirty="0"/>
          </a:p>
        </p:txBody>
      </p:sp>
      <p:sp>
        <p:nvSpPr>
          <p:cNvPr id="5" name="Title 4"/>
          <p:cNvSpPr>
            <a:spLocks noGrp="1"/>
          </p:cNvSpPr>
          <p:nvPr>
            <p:ph type="title"/>
          </p:nvPr>
        </p:nvSpPr>
        <p:spPr>
          <a:xfrm>
            <a:off x="457200" y="274638"/>
            <a:ext cx="8229600" cy="868362"/>
          </a:xfrm>
        </p:spPr>
        <p:txBody>
          <a:bodyPr/>
          <a:lstStyle/>
          <a:p>
            <a:pPr eaLnBrk="1" fontAlgn="auto" hangingPunct="1">
              <a:spcAft>
                <a:spcPts val="0"/>
              </a:spcAft>
              <a:defRPr/>
            </a:pPr>
            <a:r>
              <a:rPr lang="en-US" dirty="0"/>
              <a:t>4.1: Death of the Perimeter</a:t>
            </a:r>
          </a:p>
        </p:txBody>
      </p:sp>
      <p:sp>
        <p:nvSpPr>
          <p:cNvPr id="20482" name="Content Placeholder 1"/>
          <p:cNvSpPr>
            <a:spLocks noGrp="1"/>
          </p:cNvSpPr>
          <p:nvPr>
            <p:ph idx="1"/>
          </p:nvPr>
        </p:nvSpPr>
        <p:spPr>
          <a:xfrm>
            <a:off x="457200" y="1219200"/>
            <a:ext cx="8534400" cy="4787900"/>
          </a:xfrm>
        </p:spPr>
        <p:txBody>
          <a:bodyPr/>
          <a:lstStyle/>
          <a:p>
            <a:pPr eaLnBrk="1" hangingPunct="1"/>
            <a:r>
              <a:rPr lang="en-US" dirty="0"/>
              <a:t>The “</a:t>
            </a:r>
            <a:r>
              <a:rPr lang="en-US" b="1" dirty="0"/>
              <a:t>castle</a:t>
            </a:r>
            <a:r>
              <a:rPr lang="en-US" dirty="0"/>
              <a:t>” model</a:t>
            </a:r>
          </a:p>
          <a:p>
            <a:pPr lvl="1"/>
            <a:r>
              <a:rPr lang="en-US" dirty="0"/>
              <a:t>Good guys on the inside, attackers on the outside, and a well-guarded point of entry</a:t>
            </a:r>
          </a:p>
          <a:p>
            <a:r>
              <a:rPr lang="en-US" sz="2800" dirty="0"/>
              <a:t>Death of the Perimeter </a:t>
            </a:r>
          </a:p>
          <a:p>
            <a:pPr lvl="1"/>
            <a:r>
              <a:rPr lang="en-US" dirty="0"/>
              <a:t>It is impractical, if not impossible, to force all information in an organization through a single point in the network</a:t>
            </a:r>
          </a:p>
          <a:p>
            <a:pPr lvl="1"/>
            <a:r>
              <a:rPr lang="en-US" dirty="0"/>
              <a:t>New means of attacking networks (e.g., smart phones) are constantly emerging</a:t>
            </a:r>
          </a:p>
          <a:p>
            <a:pPr lvl="1"/>
            <a:r>
              <a:rPr lang="en-US" dirty="0"/>
              <a:t>Line between “good guys” and “bad guys” has become blurred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Castle Model</a:t>
            </a:r>
          </a:p>
        </p:txBody>
      </p:sp>
      <p:pic>
        <p:nvPicPr>
          <p:cNvPr id="4" name="Picture 3" descr="A castle in the surrounded by water.">
            <a:extLs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395536" y="1556792"/>
            <a:ext cx="3744416" cy="2490183"/>
          </a:xfrm>
          <a:prstGeom prst="rect">
            <a:avLst/>
          </a:prstGeom>
        </p:spPr>
      </p:pic>
      <p:pic>
        <p:nvPicPr>
          <p:cNvPr id="5" name="Picture 4" descr="A castle in the on a hill.">
            <a:extLs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923928" y="3058108"/>
            <a:ext cx="5220072" cy="2936291"/>
          </a:xfrm>
          <a:prstGeom prst="rect">
            <a:avLst/>
          </a:prstGeom>
        </p:spPr>
      </p:pic>
    </p:spTree>
    <p:extLst>
      <p:ext uri="{BB962C8B-B14F-4D97-AF65-F5344CB8AC3E}">
        <p14:creationId xmlns:p14="http://schemas.microsoft.com/office/powerpoint/2010/main" val="1429723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prstGeom prst="rect">
            <a:avLst/>
          </a:prstGeom>
        </p:spPr>
        <p:txBody>
          <a:bodyPr/>
          <a:lstStyle>
            <a:lvl1pPr>
              <a:defRPr sz="2000">
                <a:solidFill>
                  <a:schemeClr val="bg1"/>
                </a:solidFill>
              </a:defRPr>
            </a:lvl1pPr>
          </a:lstStyle>
          <a:p>
            <a:r>
              <a:rPr lang="en-US" dirty="0"/>
              <a:t>4-</a:t>
            </a:r>
            <a:fld id="{21BF7EB3-2CE8-4ED7-A796-DCA3887A50B6}" type="slidenum">
              <a:rPr lang="en-US" smtClean="0"/>
              <a:pPr/>
              <a:t>9</a:t>
            </a:fld>
            <a:endParaRPr lang="en-US" dirty="0"/>
          </a:p>
        </p:txBody>
      </p:sp>
      <p:sp>
        <p:nvSpPr>
          <p:cNvPr id="5" name="Title 4"/>
          <p:cNvSpPr>
            <a:spLocks noGrp="1"/>
          </p:cNvSpPr>
          <p:nvPr>
            <p:ph type="title"/>
          </p:nvPr>
        </p:nvSpPr>
        <p:spPr>
          <a:xfrm>
            <a:off x="457200" y="274638"/>
            <a:ext cx="8229600" cy="868362"/>
          </a:xfrm>
        </p:spPr>
        <p:txBody>
          <a:bodyPr/>
          <a:lstStyle/>
          <a:p>
            <a:pPr eaLnBrk="1" fontAlgn="auto" hangingPunct="1">
              <a:spcAft>
                <a:spcPts val="0"/>
              </a:spcAft>
              <a:defRPr/>
            </a:pPr>
            <a:r>
              <a:rPr lang="en-US" dirty="0"/>
              <a:t>4.1: Death of the Perimeter</a:t>
            </a:r>
          </a:p>
        </p:txBody>
      </p:sp>
      <p:sp>
        <p:nvSpPr>
          <p:cNvPr id="21506" name="Content Placeholder 1"/>
          <p:cNvSpPr>
            <a:spLocks noGrp="1"/>
          </p:cNvSpPr>
          <p:nvPr>
            <p:ph idx="1"/>
          </p:nvPr>
        </p:nvSpPr>
        <p:spPr>
          <a:xfrm>
            <a:off x="457200" y="1219200"/>
            <a:ext cx="8229600" cy="4754563"/>
          </a:xfrm>
        </p:spPr>
        <p:txBody>
          <a:bodyPr/>
          <a:lstStyle/>
          <a:p>
            <a:pPr eaLnBrk="1" hangingPunct="1"/>
            <a:r>
              <a:rPr lang="en-US" dirty="0"/>
              <a:t>The “</a:t>
            </a:r>
            <a:r>
              <a:rPr lang="en-US" b="1" dirty="0"/>
              <a:t>city</a:t>
            </a:r>
            <a:r>
              <a:rPr lang="en-US" dirty="0"/>
              <a:t>” model</a:t>
            </a:r>
          </a:p>
          <a:p>
            <a:pPr lvl="1"/>
            <a:r>
              <a:rPr lang="en-US" dirty="0"/>
              <a:t>No distinct perimeter, and there are multiple ways of entering the network </a:t>
            </a:r>
          </a:p>
          <a:p>
            <a:pPr lvl="1"/>
            <a:r>
              <a:rPr lang="en-US" dirty="0"/>
              <a:t>Like a real city, who you are will determine which buildings you will be able to access</a:t>
            </a:r>
          </a:p>
          <a:p>
            <a:pPr lvl="1"/>
            <a:r>
              <a:rPr lang="en-US" dirty="0"/>
              <a:t>Greater need for:</a:t>
            </a:r>
          </a:p>
          <a:p>
            <a:pPr lvl="2"/>
            <a:r>
              <a:rPr lang="en-US" dirty="0"/>
              <a:t>Internal intrusion detection (IDS)</a:t>
            </a:r>
          </a:p>
          <a:p>
            <a:pPr lvl="2"/>
            <a:r>
              <a:rPr lang="en-US" dirty="0"/>
              <a:t>Virtual LANs</a:t>
            </a:r>
          </a:p>
          <a:p>
            <a:pPr lvl="2"/>
            <a:r>
              <a:rPr lang="en-US" dirty="0"/>
              <a:t>Central authentication servers</a:t>
            </a:r>
          </a:p>
          <a:p>
            <a:pPr lvl="2"/>
            <a:r>
              <a:rPr lang="en-US" dirty="0"/>
              <a:t>Encrypted internal traffic</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1_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5.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6.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Concourse</Template>
  <TotalTime>3962</TotalTime>
  <Words>1838</Words>
  <Application>Microsoft Office PowerPoint</Application>
  <PresentationFormat>On-screen Show (4:3)</PresentationFormat>
  <Paragraphs>265</Paragraphs>
  <Slides>55</Slides>
  <Notes>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55</vt:i4>
      </vt:variant>
    </vt:vector>
  </HeadingPairs>
  <TitlesOfParts>
    <vt:vector size="64" baseType="lpstr">
      <vt:lpstr>Arial</vt:lpstr>
      <vt:lpstr>Calibri</vt:lpstr>
      <vt:lpstr>Lucida Sans Unicode</vt:lpstr>
      <vt:lpstr>Tahoma</vt:lpstr>
      <vt:lpstr>Verdana</vt:lpstr>
      <vt:lpstr>Wingdings 2</vt:lpstr>
      <vt:lpstr>Wingdings 3</vt:lpstr>
      <vt:lpstr>Concourse</vt:lpstr>
      <vt:lpstr>1_Concourse</vt:lpstr>
      <vt:lpstr>Security Networks</vt:lpstr>
      <vt:lpstr>Orientation</vt:lpstr>
      <vt:lpstr>Learning Objectives</vt:lpstr>
      <vt:lpstr>Chapter 4: Secure Networks</vt:lpstr>
      <vt:lpstr>4.1: Threats to Secure Networks</vt:lpstr>
      <vt:lpstr>4.1: Creating Secure Networks</vt:lpstr>
      <vt:lpstr>4.1: Death of the Perimeter</vt:lpstr>
      <vt:lpstr>Castle Model</vt:lpstr>
      <vt:lpstr>4.1: Death of the Perimeter</vt:lpstr>
      <vt:lpstr>City Model</vt:lpstr>
      <vt:lpstr>4.2: Denial of Service (DoS) Attacks</vt:lpstr>
      <vt:lpstr>4.2: Goals of DoS Attacks</vt:lpstr>
      <vt:lpstr>4.2: Methods of DoS Attacks</vt:lpstr>
      <vt:lpstr>SMURF Attack</vt:lpstr>
      <vt:lpstr>4.2: SYN Flood DoS Attack</vt:lpstr>
      <vt:lpstr>4.2: SYN Flood DoS Attack</vt:lpstr>
      <vt:lpstr>4.2: Intermediaries (Bots)</vt:lpstr>
      <vt:lpstr>4.2: Fixing and Updating Bots</vt:lpstr>
      <vt:lpstr>4.2: DDoS Attack</vt:lpstr>
      <vt:lpstr>4.2: Types of DoS Packets Sent</vt:lpstr>
      <vt:lpstr>4.2: Peer-to-Peer Redirect Attack</vt:lpstr>
      <vt:lpstr>4.2: Reflected DoS Attacks</vt:lpstr>
      <vt:lpstr>4.2: Reflected DoS Attack</vt:lpstr>
      <vt:lpstr>4.2: Defending Against DoS Attacks</vt:lpstr>
      <vt:lpstr>4.2: Defending Against DoS Attacks</vt:lpstr>
      <vt:lpstr>4.3: ARP Poisoning</vt:lpstr>
      <vt:lpstr>4.3: ARP Poisoning</vt:lpstr>
      <vt:lpstr>4.3: Normal ARP Operation</vt:lpstr>
      <vt:lpstr>4.3: ARP Poisoning</vt:lpstr>
      <vt:lpstr>4.3: ARP Poisoning</vt:lpstr>
      <vt:lpstr>4.3: ARP Poisoning</vt:lpstr>
      <vt:lpstr>4.3: ARP DoS Attack</vt:lpstr>
      <vt:lpstr>4.3: ARP Poisoning</vt:lpstr>
      <vt:lpstr>4.4: Corporate LAN</vt:lpstr>
      <vt:lpstr>4.5: Ethernet and 802.1X</vt:lpstr>
      <vt:lpstr>4.5: Extensible Authentication Protocol (EAP)</vt:lpstr>
      <vt:lpstr>4.6: Wireless Network Access</vt:lpstr>
      <vt:lpstr>4.6: Unauthorized Network Access</vt:lpstr>
      <vt:lpstr>4.6: Unauthorized Wireless Access</vt:lpstr>
      <vt:lpstr>4.6: Evil Twin Access Point</vt:lpstr>
      <vt:lpstr>4.6: VPN Protection Against Evil Twin APs</vt:lpstr>
      <vt:lpstr>4.6: Wireless DoS − Disassociation &amp; Jamming</vt:lpstr>
      <vt:lpstr>4.6: 802.11i or WPA Wireless LAN Access Control in 802.1X Mode</vt:lpstr>
      <vt:lpstr>4.6: Extended EAP Protocols</vt:lpstr>
      <vt:lpstr>4.6: 802.11 Core Security Protocol</vt:lpstr>
      <vt:lpstr>4.6: Wired Equivalent Privacy (WEP)</vt:lpstr>
      <vt:lpstr>4.6: Wired Equivalent Privacy (WEP)</vt:lpstr>
      <vt:lpstr>4.6: Wired Equivalent Privacy (WEP)</vt:lpstr>
      <vt:lpstr>4.6: False 802.11 Security</vt:lpstr>
      <vt:lpstr>4.6: False 802.11 Security</vt:lpstr>
      <vt:lpstr>4.6: False 802.11 Security</vt:lpstr>
      <vt:lpstr>4.6: False 802.11 Security</vt:lpstr>
      <vt:lpstr>4.6: False 802.11 Security</vt:lpstr>
      <vt:lpstr>The End</vt:lpstr>
      <vt:lpstr>Copy Right Statement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Area Networks (WANs)</dc:title>
  <dc:creator>Panko</dc:creator>
  <cp:lastModifiedBy>Thanh Khai Phan</cp:lastModifiedBy>
  <cp:revision>291</cp:revision>
  <dcterms:created xsi:type="dcterms:W3CDTF">2009-03-16T04:19:02Z</dcterms:created>
  <dcterms:modified xsi:type="dcterms:W3CDTF">2020-08-11T05:19:32Z</dcterms:modified>
</cp:coreProperties>
</file>